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91"/>
  </p:notesMasterIdLst>
  <p:handoutMasterIdLst>
    <p:handoutMasterId r:id="rId92"/>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12" r:id="rId24"/>
    <p:sldId id="513" r:id="rId25"/>
    <p:sldId id="514" r:id="rId26"/>
    <p:sldId id="515" r:id="rId27"/>
    <p:sldId id="516" r:id="rId28"/>
    <p:sldId id="517" r:id="rId29"/>
    <p:sldId id="291" r:id="rId30"/>
    <p:sldId id="320" r:id="rId31"/>
    <p:sldId id="322" r:id="rId32"/>
    <p:sldId id="324" r:id="rId33"/>
    <p:sldId id="345" r:id="rId34"/>
    <p:sldId id="347" r:id="rId35"/>
    <p:sldId id="477" r:id="rId36"/>
    <p:sldId id="276" r:id="rId37"/>
    <p:sldId id="282" r:id="rId38"/>
    <p:sldId id="357" r:id="rId39"/>
    <p:sldId id="486" r:id="rId40"/>
    <p:sldId id="488" r:id="rId41"/>
    <p:sldId id="487" r:id="rId42"/>
    <p:sldId id="481" r:id="rId43"/>
    <p:sldId id="484" r:id="rId44"/>
    <p:sldId id="502" r:id="rId45"/>
    <p:sldId id="503" r:id="rId46"/>
    <p:sldId id="504" r:id="rId47"/>
    <p:sldId id="505" r:id="rId48"/>
    <p:sldId id="506" r:id="rId49"/>
    <p:sldId id="451" r:id="rId50"/>
    <p:sldId id="490" r:id="rId51"/>
    <p:sldId id="408" r:id="rId52"/>
    <p:sldId id="491" r:id="rId53"/>
    <p:sldId id="489" r:id="rId54"/>
    <p:sldId id="497" r:id="rId55"/>
    <p:sldId id="454" r:id="rId56"/>
    <p:sldId id="482" r:id="rId57"/>
    <p:sldId id="530" r:id="rId58"/>
    <p:sldId id="485" r:id="rId59"/>
    <p:sldId id="523" r:id="rId60"/>
    <p:sldId id="524" r:id="rId61"/>
    <p:sldId id="525" r:id="rId62"/>
    <p:sldId id="492" r:id="rId63"/>
    <p:sldId id="480" r:id="rId64"/>
    <p:sldId id="472" r:id="rId65"/>
    <p:sldId id="283" r:id="rId66"/>
    <p:sldId id="446" r:id="rId67"/>
    <p:sldId id="447" r:id="rId68"/>
    <p:sldId id="448" r:id="rId69"/>
    <p:sldId id="494" r:id="rId70"/>
    <p:sldId id="495" r:id="rId71"/>
    <p:sldId id="496" r:id="rId72"/>
    <p:sldId id="430" r:id="rId73"/>
    <p:sldId id="431" r:id="rId74"/>
    <p:sldId id="432" r:id="rId75"/>
    <p:sldId id="433" r:id="rId76"/>
    <p:sldId id="434" r:id="rId77"/>
    <p:sldId id="435" r:id="rId78"/>
    <p:sldId id="436" r:id="rId79"/>
    <p:sldId id="449" r:id="rId80"/>
    <p:sldId id="450" r:id="rId81"/>
    <p:sldId id="501" r:id="rId82"/>
    <p:sldId id="518" r:id="rId83"/>
    <p:sldId id="519" r:id="rId84"/>
    <p:sldId id="520" r:id="rId85"/>
    <p:sldId id="521" r:id="rId86"/>
    <p:sldId id="526" r:id="rId87"/>
    <p:sldId id="527" r:id="rId88"/>
    <p:sldId id="528" r:id="rId89"/>
    <p:sldId id="529" r:id="rId90"/>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12"/>
            <p14:sldId id="513"/>
            <p14:sldId id="514"/>
            <p14:sldId id="515"/>
            <p14:sldId id="516"/>
            <p14:sldId id="517"/>
            <p14:sldId id="291"/>
            <p14:sldId id="320"/>
            <p14:sldId id="322"/>
            <p14:sldId id="324"/>
            <p14:sldId id="345"/>
            <p14:sldId id="347"/>
            <p14:sldId id="477"/>
            <p14:sldId id="276"/>
          </p14:sldIdLst>
        </p14:section>
        <p14:section name="Collisions" id="{454D7892-67ED-4F89-A10A-B8B8BBF63EB7}">
          <p14:sldIdLst>
            <p14:sldId id="282"/>
            <p14:sldId id="357"/>
            <p14:sldId id="486"/>
            <p14:sldId id="488"/>
            <p14:sldId id="487"/>
            <p14:sldId id="481"/>
            <p14:sldId id="484"/>
            <p14:sldId id="502"/>
            <p14:sldId id="503"/>
            <p14:sldId id="504"/>
            <p14:sldId id="505"/>
            <p14:sldId id="506"/>
            <p14:sldId id="451"/>
            <p14:sldId id="490"/>
            <p14:sldId id="408"/>
            <p14:sldId id="491"/>
            <p14:sldId id="489"/>
            <p14:sldId id="497"/>
            <p14:sldId id="454"/>
            <p14:sldId id="482"/>
            <p14:sldId id="530"/>
            <p14:sldId id="485"/>
            <p14:sldId id="523"/>
            <p14:sldId id="524"/>
            <p14:sldId id="525"/>
            <p14:sldId id="492"/>
            <p14:sldId id="480"/>
            <p14:sldId id="472"/>
          </p14:sldIdLst>
        </p14:section>
        <p14:section name="Summary" id="{4745C16D-C5E1-4967-B247-65FE2AC58B7E}">
          <p14:sldIdLst>
            <p14:sldId id="283"/>
            <p14:sldId id="446"/>
            <p14:sldId id="447"/>
          </p14:sldIdLst>
        </p14:section>
        <p14:section name="Surface coverage" id="{7B1286C4-EBC6-4671-989E-A3F97FC040C4}">
          <p14:sldIdLst>
            <p14:sldId id="448"/>
            <p14:sldId id="494"/>
            <p14:sldId id="495"/>
            <p14:sldId id="496"/>
            <p14:sldId id="430"/>
            <p14:sldId id="431"/>
            <p14:sldId id="432"/>
            <p14:sldId id="433"/>
            <p14:sldId id="434"/>
            <p14:sldId id="435"/>
            <p14:sldId id="436"/>
            <p14:sldId id="449"/>
            <p14:sldId id="450"/>
            <p14:sldId id="501"/>
            <p14:sldId id="518"/>
            <p14:sldId id="519"/>
            <p14:sldId id="520"/>
            <p14:sldId id="521"/>
            <p14:sldId id="526"/>
            <p14:sldId id="527"/>
            <p14:sldId id="528"/>
            <p14:sldId id="52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099" autoAdjust="0"/>
    <p:restoredTop sz="79022" autoAdjust="0"/>
  </p:normalViewPr>
  <p:slideViewPr>
    <p:cSldViewPr snapToGrid="0">
      <p:cViewPr varScale="1">
        <p:scale>
          <a:sx n="101" d="100"/>
          <a:sy n="101" d="100"/>
        </p:scale>
        <p:origin x="1458" y="114"/>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p:scale>
        <a:sx n="120" d="100"/>
        <a:sy n="120" d="100"/>
      </p:scale>
      <p:origin x="0" y="-17754"/>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6.wmf"/><Relationship Id="rId7" Type="http://schemas.openxmlformats.org/officeDocument/2006/relationships/image" Target="../media/image60.wmf"/><Relationship Id="rId2" Type="http://schemas.openxmlformats.org/officeDocument/2006/relationships/image" Target="../media/image55.wmf"/><Relationship Id="rId1" Type="http://schemas.openxmlformats.org/officeDocument/2006/relationships/image" Target="../media/image54.wmf"/><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wmf"/><Relationship Id="rId1" Type="http://schemas.openxmlformats.org/officeDocument/2006/relationships/image" Target="../media/image71.wmf"/><Relationship Id="rId6" Type="http://schemas.openxmlformats.org/officeDocument/2006/relationships/image" Target="../media/image76.wmf"/><Relationship Id="rId5" Type="http://schemas.openxmlformats.org/officeDocument/2006/relationships/image" Target="../media/image75.wmf"/><Relationship Id="rId4" Type="http://schemas.openxmlformats.org/officeDocument/2006/relationships/image" Target="../media/image74.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84.wmf"/><Relationship Id="rId13" Type="http://schemas.openxmlformats.org/officeDocument/2006/relationships/image" Target="../media/image89.wmf"/><Relationship Id="rId3" Type="http://schemas.openxmlformats.org/officeDocument/2006/relationships/image" Target="../media/image79.wmf"/><Relationship Id="rId7" Type="http://schemas.openxmlformats.org/officeDocument/2006/relationships/image" Target="../media/image83.wmf"/><Relationship Id="rId12" Type="http://schemas.openxmlformats.org/officeDocument/2006/relationships/image" Target="../media/image88.wmf"/><Relationship Id="rId2" Type="http://schemas.openxmlformats.org/officeDocument/2006/relationships/image" Target="../media/image78.wmf"/><Relationship Id="rId1" Type="http://schemas.openxmlformats.org/officeDocument/2006/relationships/image" Target="../media/image77.wmf"/><Relationship Id="rId6" Type="http://schemas.openxmlformats.org/officeDocument/2006/relationships/image" Target="../media/image82.wmf"/><Relationship Id="rId11" Type="http://schemas.openxmlformats.org/officeDocument/2006/relationships/image" Target="../media/image87.wmf"/><Relationship Id="rId5" Type="http://schemas.openxmlformats.org/officeDocument/2006/relationships/image" Target="../media/image81.wmf"/><Relationship Id="rId15" Type="http://schemas.openxmlformats.org/officeDocument/2006/relationships/image" Target="../media/image91.wmf"/><Relationship Id="rId10" Type="http://schemas.openxmlformats.org/officeDocument/2006/relationships/image" Target="../media/image86.wmf"/><Relationship Id="rId4" Type="http://schemas.openxmlformats.org/officeDocument/2006/relationships/image" Target="../media/image80.wmf"/><Relationship Id="rId9" Type="http://schemas.openxmlformats.org/officeDocument/2006/relationships/image" Target="../media/image85.wmf"/><Relationship Id="rId14"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image" Target="../media/image94.wmf"/><Relationship Id="rId7" Type="http://schemas.openxmlformats.org/officeDocument/2006/relationships/image" Target="../media/image98.wmf"/><Relationship Id="rId12" Type="http://schemas.openxmlformats.org/officeDocument/2006/relationships/image" Target="../media/image102.wmf"/><Relationship Id="rId2" Type="http://schemas.openxmlformats.org/officeDocument/2006/relationships/image" Target="../media/image93.wmf"/><Relationship Id="rId1" Type="http://schemas.openxmlformats.org/officeDocument/2006/relationships/image" Target="../media/image92.wmf"/><Relationship Id="rId6" Type="http://schemas.openxmlformats.org/officeDocument/2006/relationships/image" Target="../media/image97.wmf"/><Relationship Id="rId11" Type="http://schemas.openxmlformats.org/officeDocument/2006/relationships/image" Target="../media/image66.wmf"/><Relationship Id="rId5" Type="http://schemas.openxmlformats.org/officeDocument/2006/relationships/image" Target="../media/image96.wmf"/><Relationship Id="rId10" Type="http://schemas.openxmlformats.org/officeDocument/2006/relationships/image" Target="../media/image101.wmf"/><Relationship Id="rId4" Type="http://schemas.openxmlformats.org/officeDocument/2006/relationships/image" Target="../media/image95.wmf"/><Relationship Id="rId9" Type="http://schemas.openxmlformats.org/officeDocument/2006/relationships/image" Target="../media/image100.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10.wmf"/><Relationship Id="rId13" Type="http://schemas.openxmlformats.org/officeDocument/2006/relationships/image" Target="../media/image115.wmf"/><Relationship Id="rId3" Type="http://schemas.openxmlformats.org/officeDocument/2006/relationships/image" Target="../media/image105.wmf"/><Relationship Id="rId7" Type="http://schemas.openxmlformats.org/officeDocument/2006/relationships/image" Target="../media/image109.wmf"/><Relationship Id="rId12" Type="http://schemas.openxmlformats.org/officeDocument/2006/relationships/image" Target="../media/image114.wmf"/><Relationship Id="rId2" Type="http://schemas.openxmlformats.org/officeDocument/2006/relationships/image" Target="../media/image104.wmf"/><Relationship Id="rId1" Type="http://schemas.openxmlformats.org/officeDocument/2006/relationships/image" Target="../media/image103.wmf"/><Relationship Id="rId6" Type="http://schemas.openxmlformats.org/officeDocument/2006/relationships/image" Target="../media/image108.wmf"/><Relationship Id="rId11" Type="http://schemas.openxmlformats.org/officeDocument/2006/relationships/image" Target="../media/image113.wmf"/><Relationship Id="rId5" Type="http://schemas.openxmlformats.org/officeDocument/2006/relationships/image" Target="../media/image107.wmf"/><Relationship Id="rId10" Type="http://schemas.openxmlformats.org/officeDocument/2006/relationships/image" Target="../media/image112.wmf"/><Relationship Id="rId4" Type="http://schemas.openxmlformats.org/officeDocument/2006/relationships/image" Target="../media/image106.wmf"/><Relationship Id="rId9" Type="http://schemas.openxmlformats.org/officeDocument/2006/relationships/image" Target="../media/image111.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23.wmf"/><Relationship Id="rId13" Type="http://schemas.openxmlformats.org/officeDocument/2006/relationships/image" Target="../media/image128.wmf"/><Relationship Id="rId18" Type="http://schemas.openxmlformats.org/officeDocument/2006/relationships/image" Target="../media/image133.wmf"/><Relationship Id="rId3" Type="http://schemas.openxmlformats.org/officeDocument/2006/relationships/image" Target="../media/image118.wmf"/><Relationship Id="rId21" Type="http://schemas.openxmlformats.org/officeDocument/2006/relationships/image" Target="../media/image136.wmf"/><Relationship Id="rId7" Type="http://schemas.openxmlformats.org/officeDocument/2006/relationships/image" Target="../media/image122.wmf"/><Relationship Id="rId12" Type="http://schemas.openxmlformats.org/officeDocument/2006/relationships/image" Target="../media/image127.wmf"/><Relationship Id="rId17" Type="http://schemas.openxmlformats.org/officeDocument/2006/relationships/image" Target="../media/image132.wmf"/><Relationship Id="rId2" Type="http://schemas.openxmlformats.org/officeDocument/2006/relationships/image" Target="../media/image117.wmf"/><Relationship Id="rId16" Type="http://schemas.openxmlformats.org/officeDocument/2006/relationships/image" Target="../media/image131.wmf"/><Relationship Id="rId20" Type="http://schemas.openxmlformats.org/officeDocument/2006/relationships/image" Target="../media/image135.wmf"/><Relationship Id="rId1" Type="http://schemas.openxmlformats.org/officeDocument/2006/relationships/image" Target="../media/image116.wmf"/><Relationship Id="rId6" Type="http://schemas.openxmlformats.org/officeDocument/2006/relationships/image" Target="../media/image121.wmf"/><Relationship Id="rId11" Type="http://schemas.openxmlformats.org/officeDocument/2006/relationships/image" Target="../media/image126.wmf"/><Relationship Id="rId24" Type="http://schemas.openxmlformats.org/officeDocument/2006/relationships/image" Target="../media/image139.wmf"/><Relationship Id="rId5" Type="http://schemas.openxmlformats.org/officeDocument/2006/relationships/image" Target="../media/image120.wmf"/><Relationship Id="rId15" Type="http://schemas.openxmlformats.org/officeDocument/2006/relationships/image" Target="../media/image130.wmf"/><Relationship Id="rId23" Type="http://schemas.openxmlformats.org/officeDocument/2006/relationships/image" Target="../media/image138.wmf"/><Relationship Id="rId10" Type="http://schemas.openxmlformats.org/officeDocument/2006/relationships/image" Target="../media/image125.wmf"/><Relationship Id="rId19" Type="http://schemas.openxmlformats.org/officeDocument/2006/relationships/image" Target="../media/image134.wmf"/><Relationship Id="rId4" Type="http://schemas.openxmlformats.org/officeDocument/2006/relationships/image" Target="../media/image119.wmf"/><Relationship Id="rId9" Type="http://schemas.openxmlformats.org/officeDocument/2006/relationships/image" Target="../media/image124.wmf"/><Relationship Id="rId14" Type="http://schemas.openxmlformats.org/officeDocument/2006/relationships/image" Target="../media/image129.wmf"/><Relationship Id="rId22" Type="http://schemas.openxmlformats.org/officeDocument/2006/relationships/image" Target="../media/image137.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47.wmf"/><Relationship Id="rId3" Type="http://schemas.openxmlformats.org/officeDocument/2006/relationships/image" Target="../media/image142.wmf"/><Relationship Id="rId7" Type="http://schemas.openxmlformats.org/officeDocument/2006/relationships/image" Target="../media/image146.wmf"/><Relationship Id="rId2" Type="http://schemas.openxmlformats.org/officeDocument/2006/relationships/image" Target="../media/image141.wmf"/><Relationship Id="rId1" Type="http://schemas.openxmlformats.org/officeDocument/2006/relationships/image" Target="../media/image140.wmf"/><Relationship Id="rId6" Type="http://schemas.openxmlformats.org/officeDocument/2006/relationships/image" Target="../media/image145.wmf"/><Relationship Id="rId11" Type="http://schemas.openxmlformats.org/officeDocument/2006/relationships/image" Target="../media/image150.wmf"/><Relationship Id="rId5" Type="http://schemas.openxmlformats.org/officeDocument/2006/relationships/image" Target="../media/image144.wmf"/><Relationship Id="rId10" Type="http://schemas.openxmlformats.org/officeDocument/2006/relationships/image" Target="../media/image149.wmf"/><Relationship Id="rId4" Type="http://schemas.openxmlformats.org/officeDocument/2006/relationships/image" Target="../media/image143.wmf"/><Relationship Id="rId9" Type="http://schemas.openxmlformats.org/officeDocument/2006/relationships/image" Target="../media/image148.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image" Target="../media/image153.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image" Target="../media/image156.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160.wmf"/><Relationship Id="rId1" Type="http://schemas.openxmlformats.org/officeDocument/2006/relationships/image" Target="../media/image159.wmf"/><Relationship Id="rId4" Type="http://schemas.openxmlformats.org/officeDocument/2006/relationships/image" Target="../media/image161.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69.wmf"/><Relationship Id="rId13" Type="http://schemas.openxmlformats.org/officeDocument/2006/relationships/image" Target="../media/image174.wmf"/><Relationship Id="rId3" Type="http://schemas.openxmlformats.org/officeDocument/2006/relationships/image" Target="../media/image164.wmf"/><Relationship Id="rId7" Type="http://schemas.openxmlformats.org/officeDocument/2006/relationships/image" Target="../media/image168.wmf"/><Relationship Id="rId12" Type="http://schemas.openxmlformats.org/officeDocument/2006/relationships/image" Target="../media/image173.wmf"/><Relationship Id="rId2" Type="http://schemas.openxmlformats.org/officeDocument/2006/relationships/image" Target="../media/image163.wmf"/><Relationship Id="rId1" Type="http://schemas.openxmlformats.org/officeDocument/2006/relationships/image" Target="../media/image162.wmf"/><Relationship Id="rId6" Type="http://schemas.openxmlformats.org/officeDocument/2006/relationships/image" Target="../media/image167.wmf"/><Relationship Id="rId11" Type="http://schemas.openxmlformats.org/officeDocument/2006/relationships/image" Target="../media/image172.wmf"/><Relationship Id="rId5" Type="http://schemas.openxmlformats.org/officeDocument/2006/relationships/image" Target="../media/image166.wmf"/><Relationship Id="rId10" Type="http://schemas.openxmlformats.org/officeDocument/2006/relationships/image" Target="../media/image171.wmf"/><Relationship Id="rId4" Type="http://schemas.openxmlformats.org/officeDocument/2006/relationships/image" Target="../media/image165.wmf"/><Relationship Id="rId9" Type="http://schemas.openxmlformats.org/officeDocument/2006/relationships/image" Target="../media/image170.wmf"/><Relationship Id="rId14" Type="http://schemas.openxmlformats.org/officeDocument/2006/relationships/image" Target="../media/image175.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76.wmf"/><Relationship Id="rId1" Type="http://schemas.openxmlformats.org/officeDocument/2006/relationships/image" Target="../media/image127.wmf"/><Relationship Id="rId6" Type="http://schemas.openxmlformats.org/officeDocument/2006/relationships/image" Target="../media/image178.wmf"/><Relationship Id="rId5" Type="http://schemas.openxmlformats.org/officeDocument/2006/relationships/image" Target="../media/image177.wmf"/><Relationship Id="rId4" Type="http://schemas.openxmlformats.org/officeDocument/2006/relationships/image" Target="../media/image162.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66.wmf"/><Relationship Id="rId1" Type="http://schemas.openxmlformats.org/officeDocument/2006/relationships/image" Target="../media/image179.wmf"/><Relationship Id="rId4" Type="http://schemas.openxmlformats.org/officeDocument/2006/relationships/image" Target="../media/image18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94.wmf"/><Relationship Id="rId2" Type="http://schemas.openxmlformats.org/officeDocument/2006/relationships/image" Target="../media/image193.wmf"/><Relationship Id="rId1" Type="http://schemas.openxmlformats.org/officeDocument/2006/relationships/image" Target="../media/image192.wmf"/><Relationship Id="rId4" Type="http://schemas.openxmlformats.org/officeDocument/2006/relationships/image" Target="../media/image195.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97.wmf"/><Relationship Id="rId1" Type="http://schemas.openxmlformats.org/officeDocument/2006/relationships/image" Target="../media/image196.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98.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200.wmf"/><Relationship Id="rId1" Type="http://schemas.openxmlformats.org/officeDocument/2006/relationships/image" Target="../media/image199.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01.w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208.wmf"/><Relationship Id="rId13" Type="http://schemas.openxmlformats.org/officeDocument/2006/relationships/image" Target="../media/image213.wmf"/><Relationship Id="rId3" Type="http://schemas.openxmlformats.org/officeDocument/2006/relationships/image" Target="../media/image162.wmf"/><Relationship Id="rId7" Type="http://schemas.openxmlformats.org/officeDocument/2006/relationships/image" Target="../media/image207.wmf"/><Relationship Id="rId12" Type="http://schemas.openxmlformats.org/officeDocument/2006/relationships/image" Target="../media/image212.wmf"/><Relationship Id="rId2" Type="http://schemas.openxmlformats.org/officeDocument/2006/relationships/image" Target="../media/image203.wmf"/><Relationship Id="rId1" Type="http://schemas.openxmlformats.org/officeDocument/2006/relationships/image" Target="../media/image202.wmf"/><Relationship Id="rId6" Type="http://schemas.openxmlformats.org/officeDocument/2006/relationships/image" Target="../media/image206.wmf"/><Relationship Id="rId11" Type="http://schemas.openxmlformats.org/officeDocument/2006/relationships/image" Target="../media/image211.wmf"/><Relationship Id="rId5" Type="http://schemas.openxmlformats.org/officeDocument/2006/relationships/image" Target="../media/image205.wmf"/><Relationship Id="rId10" Type="http://schemas.openxmlformats.org/officeDocument/2006/relationships/image" Target="../media/image210.wmf"/><Relationship Id="rId4" Type="http://schemas.openxmlformats.org/officeDocument/2006/relationships/image" Target="../media/image204.wmf"/><Relationship Id="rId9" Type="http://schemas.openxmlformats.org/officeDocument/2006/relationships/image" Target="../media/image209.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215.wmf"/><Relationship Id="rId1" Type="http://schemas.openxmlformats.org/officeDocument/2006/relationships/image" Target="../media/image214.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224.wmf"/><Relationship Id="rId3" Type="http://schemas.openxmlformats.org/officeDocument/2006/relationships/image" Target="../media/image219.wmf"/><Relationship Id="rId7" Type="http://schemas.openxmlformats.org/officeDocument/2006/relationships/image" Target="../media/image223.wmf"/><Relationship Id="rId2" Type="http://schemas.openxmlformats.org/officeDocument/2006/relationships/image" Target="../media/image218.wmf"/><Relationship Id="rId1" Type="http://schemas.openxmlformats.org/officeDocument/2006/relationships/image" Target="../media/image217.wmf"/><Relationship Id="rId6" Type="http://schemas.openxmlformats.org/officeDocument/2006/relationships/image" Target="../media/image222.wmf"/><Relationship Id="rId5" Type="http://schemas.openxmlformats.org/officeDocument/2006/relationships/image" Target="../media/image221.wmf"/><Relationship Id="rId4" Type="http://schemas.openxmlformats.org/officeDocument/2006/relationships/image" Target="../media/image2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226.wmf"/><Relationship Id="rId1" Type="http://schemas.openxmlformats.org/officeDocument/2006/relationships/image" Target="../media/image225.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29.wmf"/><Relationship Id="rId7" Type="http://schemas.openxmlformats.org/officeDocument/2006/relationships/image" Target="../media/image232.wmf"/><Relationship Id="rId2" Type="http://schemas.openxmlformats.org/officeDocument/2006/relationships/image" Target="../media/image228.wmf"/><Relationship Id="rId1" Type="http://schemas.openxmlformats.org/officeDocument/2006/relationships/image" Target="../media/image227.wmf"/><Relationship Id="rId6" Type="http://schemas.openxmlformats.org/officeDocument/2006/relationships/image" Target="../media/image231.wmf"/><Relationship Id="rId5" Type="http://schemas.openxmlformats.org/officeDocument/2006/relationships/image" Target="../media/image230.wmf"/><Relationship Id="rId4" Type="http://schemas.openxmlformats.org/officeDocument/2006/relationships/image" Target="NULL"/></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4.wmf"/><Relationship Id="rId1" Type="http://schemas.openxmlformats.org/officeDocument/2006/relationships/image" Target="../media/image233.wmf"/><Relationship Id="rId6" Type="http://schemas.openxmlformats.org/officeDocument/2006/relationships/image" Target="../media/image238.wmf"/><Relationship Id="rId5" Type="http://schemas.openxmlformats.org/officeDocument/2006/relationships/image" Target="../media/image237.wmf"/><Relationship Id="rId4" Type="http://schemas.openxmlformats.org/officeDocument/2006/relationships/image" Target="../media/image236.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41.wmf"/><Relationship Id="rId7" Type="http://schemas.openxmlformats.org/officeDocument/2006/relationships/image" Target="../media/image245.wmf"/><Relationship Id="rId2" Type="http://schemas.openxmlformats.org/officeDocument/2006/relationships/image" Target="../media/image240.wmf"/><Relationship Id="rId1" Type="http://schemas.openxmlformats.org/officeDocument/2006/relationships/image" Target="../media/image239.wmf"/><Relationship Id="rId6" Type="http://schemas.openxmlformats.org/officeDocument/2006/relationships/image" Target="../media/image244.wmf"/><Relationship Id="rId5" Type="http://schemas.openxmlformats.org/officeDocument/2006/relationships/image" Target="../media/image243.wmf"/><Relationship Id="rId4" Type="http://schemas.openxmlformats.org/officeDocument/2006/relationships/image" Target="../media/image242.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48.wmf"/><Relationship Id="rId7" Type="http://schemas.openxmlformats.org/officeDocument/2006/relationships/image" Target="../media/image252.wmf"/><Relationship Id="rId2" Type="http://schemas.openxmlformats.org/officeDocument/2006/relationships/image" Target="../media/image247.wmf"/><Relationship Id="rId1" Type="http://schemas.openxmlformats.org/officeDocument/2006/relationships/image" Target="../media/image246.wmf"/><Relationship Id="rId6" Type="http://schemas.openxmlformats.org/officeDocument/2006/relationships/image" Target="../media/image251.wmf"/><Relationship Id="rId5" Type="http://schemas.openxmlformats.org/officeDocument/2006/relationships/image" Target="../media/image250.wmf"/><Relationship Id="rId4" Type="http://schemas.openxmlformats.org/officeDocument/2006/relationships/image" Target="../media/image249.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46.wmf"/><Relationship Id="rId2" Type="http://schemas.openxmlformats.org/officeDocument/2006/relationships/image" Target="../media/image254.wmf"/><Relationship Id="rId1" Type="http://schemas.openxmlformats.org/officeDocument/2006/relationships/image" Target="../media/image253.wmf"/><Relationship Id="rId6" Type="http://schemas.openxmlformats.org/officeDocument/2006/relationships/image" Target="../media/image257.wmf"/><Relationship Id="rId5" Type="http://schemas.openxmlformats.org/officeDocument/2006/relationships/image" Target="../media/image256.wmf"/><Relationship Id="rId4" Type="http://schemas.openxmlformats.org/officeDocument/2006/relationships/image" Target="../media/image255.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58.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267.wmf"/><Relationship Id="rId3" Type="http://schemas.openxmlformats.org/officeDocument/2006/relationships/image" Target="../media/image262.wmf"/><Relationship Id="rId7" Type="http://schemas.openxmlformats.org/officeDocument/2006/relationships/image" Target="../media/image266.wmf"/><Relationship Id="rId2" Type="http://schemas.openxmlformats.org/officeDocument/2006/relationships/image" Target="../media/image261.wmf"/><Relationship Id="rId1" Type="http://schemas.openxmlformats.org/officeDocument/2006/relationships/image" Target="../media/image260.wmf"/><Relationship Id="rId6" Type="http://schemas.openxmlformats.org/officeDocument/2006/relationships/image" Target="../media/image265.wmf"/><Relationship Id="rId5" Type="http://schemas.openxmlformats.org/officeDocument/2006/relationships/image" Target="../media/image264.wmf"/><Relationship Id="rId4" Type="http://schemas.openxmlformats.org/officeDocument/2006/relationships/image" Target="../media/image263.wmf"/><Relationship Id="rId9" Type="http://schemas.openxmlformats.org/officeDocument/2006/relationships/image" Target="../media/image268.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71.wmf"/><Relationship Id="rId2" Type="http://schemas.openxmlformats.org/officeDocument/2006/relationships/image" Target="../media/image270.wmf"/><Relationship Id="rId1" Type="http://schemas.openxmlformats.org/officeDocument/2006/relationships/image" Target="../media/image269.wmf"/><Relationship Id="rId5" Type="http://schemas.openxmlformats.org/officeDocument/2006/relationships/image" Target="../media/image273.wmf"/><Relationship Id="rId4" Type="http://schemas.openxmlformats.org/officeDocument/2006/relationships/image" Target="../media/image272.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76.wmf"/><Relationship Id="rId2" Type="http://schemas.openxmlformats.org/officeDocument/2006/relationships/image" Target="../media/image275.wmf"/><Relationship Id="rId1" Type="http://schemas.openxmlformats.org/officeDocument/2006/relationships/image" Target="../media/image274.wmf"/><Relationship Id="rId6" Type="http://schemas.openxmlformats.org/officeDocument/2006/relationships/image" Target="../media/image279.wmf"/><Relationship Id="rId5" Type="http://schemas.openxmlformats.org/officeDocument/2006/relationships/image" Target="../media/image278.wmf"/><Relationship Id="rId4" Type="http://schemas.openxmlformats.org/officeDocument/2006/relationships/image" Target="../media/image27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82.wmf"/><Relationship Id="rId2" Type="http://schemas.openxmlformats.org/officeDocument/2006/relationships/image" Target="../media/image281.wmf"/><Relationship Id="rId1" Type="http://schemas.openxmlformats.org/officeDocument/2006/relationships/image" Target="../media/image280.wmf"/><Relationship Id="rId6" Type="http://schemas.openxmlformats.org/officeDocument/2006/relationships/image" Target="../media/image285.wmf"/><Relationship Id="rId5" Type="http://schemas.openxmlformats.org/officeDocument/2006/relationships/image" Target="../media/image284.wmf"/><Relationship Id="rId4" Type="http://schemas.openxmlformats.org/officeDocument/2006/relationships/image" Target="../media/image283.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88.wmf"/><Relationship Id="rId2" Type="http://schemas.openxmlformats.org/officeDocument/2006/relationships/image" Target="../media/image287.wmf"/><Relationship Id="rId1" Type="http://schemas.openxmlformats.org/officeDocument/2006/relationships/image" Target="../media/image286.wmf"/><Relationship Id="rId6" Type="http://schemas.openxmlformats.org/officeDocument/2006/relationships/image" Target="../media/image291.wmf"/><Relationship Id="rId5" Type="http://schemas.openxmlformats.org/officeDocument/2006/relationships/image" Target="../media/image290.wmf"/><Relationship Id="rId4" Type="http://schemas.openxmlformats.org/officeDocument/2006/relationships/image" Target="../media/image289.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92.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294.wmf"/><Relationship Id="rId1" Type="http://schemas.openxmlformats.org/officeDocument/2006/relationships/image" Target="../media/image29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30/10/2017</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smtClean="0"/>
              <a:t>CEE 4540: Sustainable Municipal Drinking Water Treatment</a:t>
            </a:r>
          </a:p>
          <a:p>
            <a:r>
              <a:rPr lang="en-US" dirty="0" smtClean="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smtClean="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smtClean="0"/>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smtClean="0"/>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smtClean="0"/>
              <a:t>The velocity might be related</a:t>
            </a:r>
            <a:r>
              <a:rPr lang="en-US" baseline="0" dirty="0" smtClean="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smtClean="0"/>
          </a:p>
          <a:p>
            <a:pPr eaLnBrk="1" hangingPunct="1"/>
            <a:r>
              <a:rPr lang="en-US" baseline="0" dirty="0" smtClean="0"/>
              <a:t>Surface Water Treatment for Communities in Developing Countries, (1984) by Christopher R. Schulz and Daniel A. </a:t>
            </a:r>
            <a:r>
              <a:rPr lang="en-US" baseline="0" dirty="0" err="1" smtClean="0"/>
              <a:t>Okun</a:t>
            </a:r>
            <a:r>
              <a:rPr lang="en-US" baseline="0" dirty="0" smtClean="0"/>
              <a:t>. Intermediate Technology Publications</a:t>
            </a:r>
          </a:p>
          <a:p>
            <a:pPr eaLnBrk="1" hangingPunct="1"/>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Adachi </a:t>
            </a:r>
            <a:r>
              <a:rPr lang="nl-NL" sz="1200" kern="1200" baseline="0" dirty="0" smtClean="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we assume that the primary particle (clay plus coagulant)</a:t>
            </a:r>
            <a:r>
              <a:rPr lang="en-US" baseline="0" dirty="0" smtClean="0"/>
              <a:t> is 1 micrometer in diameter.</a:t>
            </a:r>
          </a:p>
          <a:p>
            <a:r>
              <a:rPr lang="en-US" baseline="0" dirty="0" smtClean="0"/>
              <a:t>The assumption is that we are starting </a:t>
            </a:r>
            <a:r>
              <a:rPr lang="en-US" baseline="0" smtClean="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35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smtClean="0"/>
              <a:t>The shape</a:t>
            </a:r>
            <a:r>
              <a:rPr lang="en-US" baseline="0" noProof="0" dirty="0" smtClean="0"/>
              <a:t> factor </a:t>
            </a:r>
            <a:r>
              <a:rPr lang="en-US" sz="1200" kern="1200" dirty="0" smtClean="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smtClean="0">
                <a:solidFill>
                  <a:schemeClr val="tx1"/>
                </a:solidFill>
                <a:latin typeface="Arial" charset="0"/>
                <a:ea typeface="+mn-ea"/>
                <a:cs typeface="+mn-cs"/>
              </a:rPr>
              <a:t> This value is probably not yet well characterized. In any case it is expected to be order 1 because it is a correction to the drag coefficient.</a:t>
            </a:r>
          </a:p>
          <a:p>
            <a:endParaRPr lang="en-US" sz="1200" kern="1200" baseline="0" noProof="0" dirty="0" smtClean="0">
              <a:solidFill>
                <a:schemeClr val="tx1"/>
              </a:solidFill>
              <a:latin typeface="Arial" charset="0"/>
              <a:ea typeface="+mn-ea"/>
              <a:cs typeface="+mn-cs"/>
            </a:endParaRPr>
          </a:p>
          <a:p>
            <a:r>
              <a:rPr lang="en-US" sz="1200" kern="1200" baseline="0" noProof="0" dirty="0" smtClean="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smtClean="0">
              <a:solidFill>
                <a:schemeClr val="tx1"/>
              </a:solidFill>
              <a:latin typeface="Arial" charset="0"/>
              <a:ea typeface="+mn-ea"/>
              <a:cs typeface="+mn-cs"/>
            </a:endParaRPr>
          </a:p>
          <a:p>
            <a:r>
              <a:rPr lang="en-US" sz="1200" kern="1200" baseline="0" noProof="0" dirty="0" smtClean="0">
                <a:solidFill>
                  <a:schemeClr val="tx1"/>
                </a:solidFill>
                <a:latin typeface="Arial" charset="0"/>
                <a:ea typeface="+mn-ea"/>
                <a:cs typeface="+mn-cs"/>
              </a:rPr>
              <a:t>Both floc blanket </a:t>
            </a:r>
            <a:r>
              <a:rPr lang="en-US" sz="1200" kern="1200" baseline="0" noProof="0" dirty="0" err="1" smtClean="0">
                <a:solidFill>
                  <a:schemeClr val="tx1"/>
                </a:solidFill>
                <a:latin typeface="Arial" charset="0"/>
                <a:ea typeface="+mn-ea"/>
                <a:cs typeface="+mn-cs"/>
              </a:rPr>
              <a:t>upflow</a:t>
            </a:r>
            <a:r>
              <a:rPr lang="en-US" sz="1200" kern="1200" baseline="0" noProof="0" dirty="0" smtClean="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36</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1144588" y="685800"/>
            <a:ext cx="4570412" cy="3429000"/>
          </a:xfrm>
          <a:ln/>
        </p:spPr>
      </p:sp>
      <p:sp>
        <p:nvSpPr>
          <p:cNvPr id="19456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the path chaotic?</a:t>
            </a:r>
          </a:p>
          <a:p>
            <a:r>
              <a:rPr lang="en-US" dirty="0" smtClean="0"/>
              <a:t>What is the relative velocity?</a:t>
            </a:r>
          </a:p>
          <a:p>
            <a:r>
              <a:rPr lang="en-US" dirty="0" smtClean="0"/>
              <a:t>How</a:t>
            </a:r>
            <a:r>
              <a:rPr lang="en-US" baseline="0" dirty="0" smtClean="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not clear.  There</a:t>
            </a:r>
            <a:r>
              <a:rPr lang="en-US" baseline="0" dirty="0" smtClean="0"/>
              <a:t> seems to be an important assumption about this being a volume rather than an area to take into account the fact that flocs are 3 dimensional and not 2 dimensional. It seems that conventional collision models assume that particles are </a:t>
            </a:r>
            <a:r>
              <a:rPr lang="en-US" baseline="0" smtClean="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53205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44</a:t>
            </a:fld>
            <a:endParaRPr lang="en-US" smtClean="0"/>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smtClean="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45</a:t>
            </a:fld>
            <a:endParaRPr lang="en-US" smtClean="0"/>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smtClean="0"/>
              <a:t>Find the</a:t>
            </a:r>
            <a:r>
              <a:rPr lang="en-US" baseline="0" dirty="0" smtClean="0"/>
              <a:t> time to clear the volume occupied by one floc.</a:t>
            </a:r>
          </a:p>
          <a:p>
            <a:pPr eaLnBrk="1" hangingPunct="1"/>
            <a:r>
              <a:rPr lang="en-US" baseline="0" dirty="0" smtClean="0"/>
              <a:t>Then we need to find the average relative velocity of the two flocs based on their average separation distance.</a:t>
            </a:r>
          </a:p>
          <a:p>
            <a:pPr eaLnBrk="1" hangingPunct="1"/>
            <a:endParaRPr lang="en-US" dirty="0" smtClean="0"/>
          </a:p>
        </p:txBody>
      </p:sp>
    </p:spTree>
    <p:extLst>
      <p:ext uri="{BB962C8B-B14F-4D97-AF65-F5344CB8AC3E}">
        <p14:creationId xmlns:p14="http://schemas.microsoft.com/office/powerpoint/2010/main" val="142745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is low turbidity settled water. Turn ALL</a:t>
            </a:r>
            <a:r>
              <a:rPr lang="en-US" baseline="0" dirty="0" smtClean="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48</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plotted the residual turbidity,</a:t>
            </a:r>
            <a:r>
              <a:rPr lang="en-US" baseline="0" dirty="0" smtClean="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50</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Analysis by William </a:t>
            </a:r>
            <a:r>
              <a:rPr lang="en-US" dirty="0" err="1" smtClean="0"/>
              <a:t>Pennock</a:t>
            </a:r>
            <a:r>
              <a:rPr lang="en-US" dirty="0" smtClean="0"/>
              <a:t>,</a:t>
            </a:r>
            <a:r>
              <a:rPr lang="en-US" baseline="0" dirty="0" smtClean="0"/>
              <a:t> 2016</a:t>
            </a:r>
          </a:p>
          <a:p>
            <a:r>
              <a:rPr lang="en-US" baseline="0" dirty="0" smtClean="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51</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52</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http://dimotakis.caltech.edu/pdf/Dimotakis_JFM2000.pdf (see equation 20 for factor of 50)</a:t>
            </a:r>
          </a:p>
          <a:p>
            <a:r>
              <a:rPr lang="en-US" dirty="0" smtClean="0"/>
              <a:t>Assume clay size is 4 </a:t>
            </a:r>
            <a:r>
              <a:rPr lang="en-US" dirty="0" err="1" smtClean="0"/>
              <a:t>microm</a:t>
            </a:r>
            <a:r>
              <a:rPr lang="en-US" dirty="0" smtClean="0"/>
              <a:t>.</a:t>
            </a:r>
          </a:p>
          <a:p>
            <a:r>
              <a:rPr lang="en-US" dirty="0" smtClean="0"/>
              <a:t>Rapid mix</a:t>
            </a:r>
            <a:r>
              <a:rPr lang="en-US" baseline="0" dirty="0" smtClean="0"/>
              <a:t> </a:t>
            </a:r>
            <a:r>
              <a:rPr lang="en-US" baseline="0" dirty="0" err="1" smtClean="0"/>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62</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smtClean="0"/>
              <a:t>What</a:t>
            </a:r>
            <a:r>
              <a:rPr lang="en-US" baseline="0" noProof="0" dirty="0" smtClean="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63</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64</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66</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76</a:t>
            </a:fld>
            <a:endParaRPr lang="en-US"/>
          </a:p>
        </p:txBody>
      </p:sp>
    </p:spTree>
    <p:extLst>
      <p:ext uri="{BB962C8B-B14F-4D97-AF65-F5344CB8AC3E}">
        <p14:creationId xmlns:p14="http://schemas.microsoft.com/office/powerpoint/2010/main" val="1894254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FractalFlocModel.xmcd</a:t>
            </a:r>
            <a:r>
              <a:rPr lang="en-US" baseline="0" dirty="0" smtClean="0"/>
              <a:t> (Mathcad 15 files)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78</a:t>
            </a:fld>
            <a:endParaRPr lang="en-US"/>
          </a:p>
        </p:txBody>
      </p:sp>
    </p:spTree>
    <p:extLst>
      <p:ext uri="{BB962C8B-B14F-4D97-AF65-F5344CB8AC3E}">
        <p14:creationId xmlns:p14="http://schemas.microsoft.com/office/powerpoint/2010/main" val="2163200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smtClean="0"/>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smtClean="0"/>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smtClean="0">
                <a:solidFill>
                  <a:schemeClr val="tx1"/>
                </a:solidFill>
                <a:latin typeface="Arial" charset="0"/>
                <a:ea typeface="+mn-ea"/>
                <a:cs typeface="+mn-cs"/>
              </a:rPr>
              <a:t>Cleasby</a:t>
            </a:r>
            <a:r>
              <a:rPr lang="en-US" sz="1200" kern="1200" baseline="0" dirty="0" smtClean="0">
                <a:solidFill>
                  <a:schemeClr val="tx1"/>
                </a:solidFill>
                <a:latin typeface="Arial" charset="0"/>
                <a:ea typeface="+mn-ea"/>
                <a:cs typeface="+mn-cs"/>
              </a:rPr>
              <a:t>, J. L., "Is Velocity Gradient a Valid Turbulent Flocculation Parameter?"</a:t>
            </a:r>
          </a:p>
          <a:p>
            <a:r>
              <a:rPr lang="en-US" sz="1200" kern="1200" baseline="0" dirty="0" smtClean="0">
                <a:solidFill>
                  <a:schemeClr val="tx1"/>
                </a:solidFill>
                <a:latin typeface="Arial" charset="0"/>
                <a:ea typeface="+mn-ea"/>
                <a:cs typeface="+mn-cs"/>
              </a:rPr>
              <a:t>ASCE, Journal of Environmental Engineering, Vol. 110, No. 5, Oct.,</a:t>
            </a:r>
          </a:p>
          <a:p>
            <a:r>
              <a:rPr lang="en-US" sz="1200" kern="1200" baseline="0" dirty="0" smtClean="0">
                <a:solidFill>
                  <a:schemeClr val="tx1"/>
                </a:solidFill>
                <a:latin typeface="Arial" charset="0"/>
                <a:ea typeface="+mn-ea"/>
                <a:cs typeface="+mn-cs"/>
              </a:rPr>
              <a:t>1984</a:t>
            </a:r>
          </a:p>
          <a:p>
            <a:r>
              <a:rPr lang="en-US" dirty="0" smtClean="0"/>
              <a:t>http://dx.doi.org/10.1061/(ASCE)0733-9372(1984)110:5(875)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err="1" smtClean="0">
                <a:solidFill>
                  <a:schemeClr val="tx1"/>
                </a:solidFill>
                <a:effectLst/>
                <a:latin typeface="Arial" charset="0"/>
                <a:ea typeface="+mn-ea"/>
                <a:cs typeface="+mn-cs"/>
              </a:rPr>
              <a:t>Ariane</a:t>
            </a:r>
            <a:r>
              <a:rPr lang="en-US" sz="1200" b="1" kern="1200" dirty="0" smtClean="0">
                <a:solidFill>
                  <a:schemeClr val="tx1"/>
                </a:solidFill>
                <a:effectLst/>
                <a:latin typeface="Arial" charset="0"/>
                <a:ea typeface="+mn-ea"/>
                <a:cs typeface="+mn-cs"/>
              </a:rPr>
              <a:t> Walker-Horn &lt;avw27@cornell.edu&gt; 2015</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97679432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3.xml"/><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8"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jpeg"/><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hyperlink" Target="http://spsengineering.com/flocculator/" TargetMode="External"/><Relationship Id="rId5" Type="http://schemas.openxmlformats.org/officeDocument/2006/relationships/image" Target="../media/image18.wmf"/><Relationship Id="rId4"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slideLayout" Target="../slideLayouts/slideLayout9.xml"/><Relationship Id="rId7" Type="http://schemas.openxmlformats.org/officeDocument/2006/relationships/oleObject" Target="../embeddings/oleObject8.bin"/><Relationship Id="rId2" Type="http://schemas.openxmlformats.org/officeDocument/2006/relationships/tags" Target="../tags/tag3.xml"/><Relationship Id="rId1" Type="http://schemas.openxmlformats.org/officeDocument/2006/relationships/vmlDrawing" Target="../drawings/vmlDrawing5.v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notesSlide" Target="../notesSlides/notesSlide7.xml"/><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wmf"/><Relationship Id="rId2" Type="http://schemas.openxmlformats.org/officeDocument/2006/relationships/slideLayout" Target="../slideLayouts/slideLayout9.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5.jpeg"/><Relationship Id="rId12" Type="http://schemas.openxmlformats.org/officeDocument/2006/relationships/slide" Target="slide67.xml"/><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slide" Target="slide15.xml"/><Relationship Id="rId11" Type="http://schemas.openxmlformats.org/officeDocument/2006/relationships/image" Target="../media/image7.png"/><Relationship Id="rId5" Type="http://schemas.openxmlformats.org/officeDocument/2006/relationships/image" Target="../media/image4.png"/><Relationship Id="rId15" Type="http://schemas.openxmlformats.org/officeDocument/2006/relationships/image" Target="../media/image3.wmf"/><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6.png"/><Relationship Id="rId1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40.wmf"/><Relationship Id="rId4" Type="http://schemas.openxmlformats.org/officeDocument/2006/relationships/oleObject" Target="../embeddings/oleObject10.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9.png"/><Relationship Id="rId2" Type="http://schemas.openxmlformats.org/officeDocument/2006/relationships/slideLayout" Target="../slideLayouts/slideLayout9.xml"/><Relationship Id="rId1" Type="http://schemas.openxmlformats.org/officeDocument/2006/relationships/vmlDrawing" Target="../drawings/vmlDrawing8.vml"/><Relationship Id="rId6" Type="http://schemas.openxmlformats.org/officeDocument/2006/relationships/image" Target="../media/image42.wmf"/><Relationship Id="rId5" Type="http://schemas.openxmlformats.org/officeDocument/2006/relationships/oleObject" Target="../embeddings/oleObject12.bin"/><Relationship Id="rId4" Type="http://schemas.openxmlformats.org/officeDocument/2006/relationships/image" Target="../media/image41.w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vmlDrawing" Target="../drawings/vmlDrawing9.vml"/><Relationship Id="rId5" Type="http://schemas.openxmlformats.org/officeDocument/2006/relationships/image" Target="../media/image43.wmf"/><Relationship Id="rId4" Type="http://schemas.openxmlformats.org/officeDocument/2006/relationships/oleObject" Target="../embeddings/oleObject13.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image" Target="../media/image44.wmf"/><Relationship Id="rId5" Type="http://schemas.openxmlformats.org/officeDocument/2006/relationships/oleObject" Target="../embeddings/oleObject14.bin"/><Relationship Id="rId4" Type="http://schemas.openxmlformats.org/officeDocument/2006/relationships/image" Target="../media/image45.wmf"/></Relationships>
</file>

<file path=ppt/slides/_rels/slide34.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image" Target="../media/image47.wmf"/><Relationship Id="rId5" Type="http://schemas.openxmlformats.org/officeDocument/2006/relationships/oleObject" Target="../embeddings/oleObject16.bin"/><Relationship Id="rId4" Type="http://schemas.openxmlformats.org/officeDocument/2006/relationships/image" Target="../media/image46.emf"/><Relationship Id="rId9" Type="http://schemas.openxmlformats.org/officeDocument/2006/relationships/image" Target="../media/image46.png"/></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17.xml"/><Relationship Id="rId7" Type="http://schemas.openxmlformats.org/officeDocument/2006/relationships/image" Target="../media/image49.wmf"/><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oleObject" Target="../embeddings/oleObject18.bin"/><Relationship Id="rId5" Type="http://schemas.openxmlformats.org/officeDocument/2006/relationships/image" Target="../media/image51.wmf"/><Relationship Id="rId4" Type="http://schemas.openxmlformats.org/officeDocument/2006/relationships/image" Target="../media/image50.wmf"/><Relationship Id="rId9" Type="http://schemas.openxmlformats.org/officeDocument/2006/relationships/image" Target="../media/image46.emf"/></Relationships>
</file>

<file path=ppt/slides/_rels/slide36.xml.rels><?xml version="1.0" encoding="UTF-8" standalone="yes"?>
<Relationships xmlns="http://schemas.openxmlformats.org/package/2006/relationships"><Relationship Id="rId3" Type="http://schemas.openxmlformats.org/officeDocument/2006/relationships/hyperlink" Target="../Polls/FM.pptx#-1,1,flocsedvelocity"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oleObject" Target="../embeddings/oleObject24.bin"/><Relationship Id="rId18" Type="http://schemas.openxmlformats.org/officeDocument/2006/relationships/image" Target="../media/image60.wmf"/><Relationship Id="rId3" Type="http://schemas.openxmlformats.org/officeDocument/2006/relationships/notesSlide" Target="../notesSlides/notesSlide19.xml"/><Relationship Id="rId7" Type="http://schemas.openxmlformats.org/officeDocument/2006/relationships/oleObject" Target="../embeddings/oleObject21.bin"/><Relationship Id="rId12" Type="http://schemas.openxmlformats.org/officeDocument/2006/relationships/image" Target="../media/image57.wmf"/><Relationship Id="rId17" Type="http://schemas.openxmlformats.org/officeDocument/2006/relationships/oleObject" Target="../embeddings/oleObject26.bin"/><Relationship Id="rId2" Type="http://schemas.openxmlformats.org/officeDocument/2006/relationships/slideLayout" Target="../slideLayouts/slideLayout9.xml"/><Relationship Id="rId16" Type="http://schemas.openxmlformats.org/officeDocument/2006/relationships/image" Target="../media/image59.wmf"/><Relationship Id="rId1" Type="http://schemas.openxmlformats.org/officeDocument/2006/relationships/vmlDrawing" Target="../drawings/vmlDrawing13.vml"/><Relationship Id="rId6" Type="http://schemas.openxmlformats.org/officeDocument/2006/relationships/image" Target="../media/image54.wmf"/><Relationship Id="rId11" Type="http://schemas.openxmlformats.org/officeDocument/2006/relationships/oleObject" Target="../embeddings/oleObject23.bin"/><Relationship Id="rId5" Type="http://schemas.openxmlformats.org/officeDocument/2006/relationships/oleObject" Target="../embeddings/oleObject20.bin"/><Relationship Id="rId15" Type="http://schemas.openxmlformats.org/officeDocument/2006/relationships/oleObject" Target="../embeddings/oleObject25.bin"/><Relationship Id="rId10" Type="http://schemas.openxmlformats.org/officeDocument/2006/relationships/image" Target="../media/image56.wmf"/><Relationship Id="rId4" Type="http://schemas.openxmlformats.org/officeDocument/2006/relationships/image" Target="../media/image61.wmf"/><Relationship Id="rId9" Type="http://schemas.openxmlformats.org/officeDocument/2006/relationships/oleObject" Target="../embeddings/oleObject22.bin"/><Relationship Id="rId14" Type="http://schemas.openxmlformats.org/officeDocument/2006/relationships/image" Target="../media/image58.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9.xml"/><Relationship Id="rId1" Type="http://schemas.openxmlformats.org/officeDocument/2006/relationships/vmlDrawing" Target="../drawings/vmlDrawing14.vml"/><Relationship Id="rId6" Type="http://schemas.openxmlformats.org/officeDocument/2006/relationships/image" Target="../media/image63.wmf"/><Relationship Id="rId5" Type="http://schemas.openxmlformats.org/officeDocument/2006/relationships/oleObject" Target="../embeddings/oleObject28.bin"/><Relationship Id="rId4" Type="http://schemas.openxmlformats.org/officeDocument/2006/relationships/image" Target="../media/image62.wmf"/></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slideLayout" Target="../slideLayouts/slideLayout12.xml"/><Relationship Id="rId1" Type="http://schemas.openxmlformats.org/officeDocument/2006/relationships/vmlDrawing" Target="../drawings/vmlDrawing15.vml"/><Relationship Id="rId5" Type="http://schemas.openxmlformats.org/officeDocument/2006/relationships/image" Target="../media/image64.wmf"/><Relationship Id="rId4" Type="http://schemas.openxmlformats.org/officeDocument/2006/relationships/oleObject" Target="../embeddings/oleObject29.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67.wmf"/><Relationship Id="rId2" Type="http://schemas.openxmlformats.org/officeDocument/2006/relationships/slideLayout" Target="../slideLayouts/slideLayout13.xml"/><Relationship Id="rId1" Type="http://schemas.openxmlformats.org/officeDocument/2006/relationships/vmlDrawing" Target="../drawings/vmlDrawing16.vml"/><Relationship Id="rId6" Type="http://schemas.openxmlformats.org/officeDocument/2006/relationships/oleObject" Target="../embeddings/oleObject31.bin"/><Relationship Id="rId5" Type="http://schemas.openxmlformats.org/officeDocument/2006/relationships/image" Target="../media/image66.wmf"/><Relationship Id="rId4" Type="http://schemas.openxmlformats.org/officeDocument/2006/relationships/oleObject" Target="../embeddings/oleObject30.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notesSlide" Target="../notesSlides/notesSlide21.xml"/><Relationship Id="rId7" Type="http://schemas.openxmlformats.org/officeDocument/2006/relationships/image" Target="../media/image69.wmf"/><Relationship Id="rId2" Type="http://schemas.openxmlformats.org/officeDocument/2006/relationships/slideLayout" Target="../slideLayouts/slideLayout9.xml"/><Relationship Id="rId1" Type="http://schemas.openxmlformats.org/officeDocument/2006/relationships/vmlDrawing" Target="../drawings/vmlDrawing17.vml"/><Relationship Id="rId6" Type="http://schemas.openxmlformats.org/officeDocument/2006/relationships/oleObject" Target="../embeddings/oleObject33.bin"/><Relationship Id="rId5" Type="http://schemas.openxmlformats.org/officeDocument/2006/relationships/image" Target="../media/image68.wmf"/><Relationship Id="rId4" Type="http://schemas.openxmlformats.org/officeDocument/2006/relationships/oleObject" Target="../embeddings/oleObject32.bin"/><Relationship Id="rId9" Type="http://schemas.openxmlformats.org/officeDocument/2006/relationships/image" Target="../media/image70.wmf"/></Relationships>
</file>

<file path=ppt/slides/_rels/slide43.x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oleObject" Target="../embeddings/oleObject39.bin"/><Relationship Id="rId3" Type="http://schemas.openxmlformats.org/officeDocument/2006/relationships/notesSlide" Target="../notesSlides/notesSlide22.xml"/><Relationship Id="rId7" Type="http://schemas.openxmlformats.org/officeDocument/2006/relationships/oleObject" Target="../embeddings/oleObject36.bin"/><Relationship Id="rId12" Type="http://schemas.openxmlformats.org/officeDocument/2006/relationships/image" Target="../media/image74.wmf"/><Relationship Id="rId2" Type="http://schemas.openxmlformats.org/officeDocument/2006/relationships/slideLayout" Target="../slideLayouts/slideLayout9.xml"/><Relationship Id="rId16" Type="http://schemas.openxmlformats.org/officeDocument/2006/relationships/image" Target="../media/image76.wmf"/><Relationship Id="rId1" Type="http://schemas.openxmlformats.org/officeDocument/2006/relationships/vmlDrawing" Target="../drawings/vmlDrawing18.vml"/><Relationship Id="rId6" Type="http://schemas.openxmlformats.org/officeDocument/2006/relationships/image" Target="../media/image71.wmf"/><Relationship Id="rId11" Type="http://schemas.openxmlformats.org/officeDocument/2006/relationships/oleObject" Target="../embeddings/oleObject38.bin"/><Relationship Id="rId5" Type="http://schemas.openxmlformats.org/officeDocument/2006/relationships/oleObject" Target="../embeddings/oleObject35.bin"/><Relationship Id="rId15" Type="http://schemas.openxmlformats.org/officeDocument/2006/relationships/oleObject" Target="../embeddings/oleObject40.bin"/><Relationship Id="rId10" Type="http://schemas.openxmlformats.org/officeDocument/2006/relationships/image" Target="../media/image73.emf"/><Relationship Id="rId4" Type="http://schemas.openxmlformats.org/officeDocument/2006/relationships/image" Target="../media/image61.wmf"/><Relationship Id="rId9" Type="http://schemas.openxmlformats.org/officeDocument/2006/relationships/oleObject" Target="../embeddings/oleObject37.bin"/><Relationship Id="rId14" Type="http://schemas.openxmlformats.org/officeDocument/2006/relationships/image" Target="../media/image75.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image" Target="../media/image81.wmf"/><Relationship Id="rId18" Type="http://schemas.openxmlformats.org/officeDocument/2006/relationships/oleObject" Target="../embeddings/oleObject48.bin"/><Relationship Id="rId26" Type="http://schemas.openxmlformats.org/officeDocument/2006/relationships/oleObject" Target="../embeddings/oleObject52.bin"/><Relationship Id="rId3" Type="http://schemas.openxmlformats.org/officeDocument/2006/relationships/notesSlide" Target="../notesSlides/notesSlide23.xml"/><Relationship Id="rId21" Type="http://schemas.openxmlformats.org/officeDocument/2006/relationships/image" Target="../media/image85.wmf"/><Relationship Id="rId7" Type="http://schemas.openxmlformats.org/officeDocument/2006/relationships/image" Target="../media/image78.wmf"/><Relationship Id="rId12" Type="http://schemas.openxmlformats.org/officeDocument/2006/relationships/oleObject" Target="../embeddings/oleObject45.bin"/><Relationship Id="rId17" Type="http://schemas.openxmlformats.org/officeDocument/2006/relationships/image" Target="../media/image83.wmf"/><Relationship Id="rId25" Type="http://schemas.openxmlformats.org/officeDocument/2006/relationships/image" Target="../media/image87.wmf"/><Relationship Id="rId33" Type="http://schemas.openxmlformats.org/officeDocument/2006/relationships/image" Target="../media/image91.wmf"/><Relationship Id="rId2" Type="http://schemas.openxmlformats.org/officeDocument/2006/relationships/slideLayout" Target="../slideLayouts/slideLayout12.xml"/><Relationship Id="rId16" Type="http://schemas.openxmlformats.org/officeDocument/2006/relationships/oleObject" Target="../embeddings/oleObject47.bin"/><Relationship Id="rId20" Type="http://schemas.openxmlformats.org/officeDocument/2006/relationships/oleObject" Target="../embeddings/oleObject49.bin"/><Relationship Id="rId29" Type="http://schemas.openxmlformats.org/officeDocument/2006/relationships/image" Target="../media/image89.wmf"/><Relationship Id="rId1" Type="http://schemas.openxmlformats.org/officeDocument/2006/relationships/vmlDrawing" Target="../drawings/vmlDrawing19.vml"/><Relationship Id="rId6" Type="http://schemas.openxmlformats.org/officeDocument/2006/relationships/oleObject" Target="../embeddings/oleObject42.bin"/><Relationship Id="rId11" Type="http://schemas.openxmlformats.org/officeDocument/2006/relationships/image" Target="../media/image80.wmf"/><Relationship Id="rId24" Type="http://schemas.openxmlformats.org/officeDocument/2006/relationships/oleObject" Target="../embeddings/oleObject51.bin"/><Relationship Id="rId32" Type="http://schemas.openxmlformats.org/officeDocument/2006/relationships/oleObject" Target="../embeddings/oleObject55.bin"/><Relationship Id="rId5" Type="http://schemas.openxmlformats.org/officeDocument/2006/relationships/image" Target="../media/image77.wmf"/><Relationship Id="rId15" Type="http://schemas.openxmlformats.org/officeDocument/2006/relationships/image" Target="../media/image82.wmf"/><Relationship Id="rId23" Type="http://schemas.openxmlformats.org/officeDocument/2006/relationships/image" Target="../media/image86.wmf"/><Relationship Id="rId28" Type="http://schemas.openxmlformats.org/officeDocument/2006/relationships/oleObject" Target="../embeddings/oleObject53.bin"/><Relationship Id="rId10" Type="http://schemas.openxmlformats.org/officeDocument/2006/relationships/oleObject" Target="../embeddings/oleObject44.bin"/><Relationship Id="rId19" Type="http://schemas.openxmlformats.org/officeDocument/2006/relationships/image" Target="../media/image84.wmf"/><Relationship Id="rId31" Type="http://schemas.openxmlformats.org/officeDocument/2006/relationships/image" Target="../media/image90.wmf"/><Relationship Id="rId4" Type="http://schemas.openxmlformats.org/officeDocument/2006/relationships/oleObject" Target="../embeddings/oleObject41.bin"/><Relationship Id="rId9" Type="http://schemas.openxmlformats.org/officeDocument/2006/relationships/image" Target="../media/image79.wmf"/><Relationship Id="rId14" Type="http://schemas.openxmlformats.org/officeDocument/2006/relationships/oleObject" Target="../embeddings/oleObject46.bin"/><Relationship Id="rId22" Type="http://schemas.openxmlformats.org/officeDocument/2006/relationships/oleObject" Target="../embeddings/oleObject50.bin"/><Relationship Id="rId27" Type="http://schemas.openxmlformats.org/officeDocument/2006/relationships/image" Target="../media/image88.wmf"/><Relationship Id="rId30" Type="http://schemas.openxmlformats.org/officeDocument/2006/relationships/oleObject" Target="../embeddings/oleObject54.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96.wmf"/><Relationship Id="rId18" Type="http://schemas.openxmlformats.org/officeDocument/2006/relationships/image" Target="../media/image98.wmf"/><Relationship Id="rId26" Type="http://schemas.openxmlformats.org/officeDocument/2006/relationships/image" Target="../media/image66.wmf"/><Relationship Id="rId3" Type="http://schemas.openxmlformats.org/officeDocument/2006/relationships/notesSlide" Target="../notesSlides/notesSlide24.xml"/><Relationship Id="rId21" Type="http://schemas.openxmlformats.org/officeDocument/2006/relationships/oleObject" Target="../embeddings/oleObject64.bin"/><Relationship Id="rId7" Type="http://schemas.openxmlformats.org/officeDocument/2006/relationships/image" Target="../media/image93.wmf"/><Relationship Id="rId12" Type="http://schemas.openxmlformats.org/officeDocument/2006/relationships/oleObject" Target="../embeddings/oleObject60.bin"/><Relationship Id="rId17" Type="http://schemas.openxmlformats.org/officeDocument/2006/relationships/oleObject" Target="../embeddings/oleObject62.bin"/><Relationship Id="rId25" Type="http://schemas.openxmlformats.org/officeDocument/2006/relationships/oleObject" Target="../embeddings/oleObject66.bin"/><Relationship Id="rId2" Type="http://schemas.openxmlformats.org/officeDocument/2006/relationships/slideLayout" Target="../slideLayouts/slideLayout12.xml"/><Relationship Id="rId16" Type="http://schemas.openxmlformats.org/officeDocument/2006/relationships/image" Target="../media/image97.wmf"/><Relationship Id="rId20" Type="http://schemas.openxmlformats.org/officeDocument/2006/relationships/image" Target="../media/image99.wmf"/><Relationship Id="rId1" Type="http://schemas.openxmlformats.org/officeDocument/2006/relationships/vmlDrawing" Target="../drawings/vmlDrawing20.vml"/><Relationship Id="rId6" Type="http://schemas.openxmlformats.org/officeDocument/2006/relationships/oleObject" Target="../embeddings/oleObject57.bin"/><Relationship Id="rId11" Type="http://schemas.openxmlformats.org/officeDocument/2006/relationships/image" Target="../media/image95.wmf"/><Relationship Id="rId24" Type="http://schemas.openxmlformats.org/officeDocument/2006/relationships/image" Target="../media/image101.wmf"/><Relationship Id="rId5" Type="http://schemas.openxmlformats.org/officeDocument/2006/relationships/image" Target="../media/image92.wmf"/><Relationship Id="rId15" Type="http://schemas.openxmlformats.org/officeDocument/2006/relationships/oleObject" Target="../embeddings/oleObject61.bin"/><Relationship Id="rId23" Type="http://schemas.openxmlformats.org/officeDocument/2006/relationships/oleObject" Target="../embeddings/oleObject65.bin"/><Relationship Id="rId28" Type="http://schemas.openxmlformats.org/officeDocument/2006/relationships/image" Target="../media/image102.wmf"/><Relationship Id="rId10" Type="http://schemas.openxmlformats.org/officeDocument/2006/relationships/oleObject" Target="../embeddings/oleObject59.bin"/><Relationship Id="rId19" Type="http://schemas.openxmlformats.org/officeDocument/2006/relationships/oleObject" Target="../embeddings/oleObject63.bin"/><Relationship Id="rId4" Type="http://schemas.openxmlformats.org/officeDocument/2006/relationships/oleObject" Target="../embeddings/oleObject56.bin"/><Relationship Id="rId9" Type="http://schemas.openxmlformats.org/officeDocument/2006/relationships/image" Target="../media/image94.wmf"/><Relationship Id="rId14" Type="http://schemas.openxmlformats.org/officeDocument/2006/relationships/image" Target="../media/image102.png"/><Relationship Id="rId22" Type="http://schemas.openxmlformats.org/officeDocument/2006/relationships/image" Target="../media/image100.wmf"/><Relationship Id="rId27" Type="http://schemas.openxmlformats.org/officeDocument/2006/relationships/oleObject" Target="../embeddings/oleObject67.bin"/></Relationships>
</file>

<file path=ppt/slides/_rels/slide46.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oleObject" Target="../embeddings/oleObject73.bin"/><Relationship Id="rId18" Type="http://schemas.openxmlformats.org/officeDocument/2006/relationships/image" Target="../media/image110.wmf"/><Relationship Id="rId26" Type="http://schemas.openxmlformats.org/officeDocument/2006/relationships/image" Target="../media/image114.wmf"/><Relationship Id="rId3" Type="http://schemas.openxmlformats.org/officeDocument/2006/relationships/oleObject" Target="../embeddings/oleObject68.bin"/><Relationship Id="rId21" Type="http://schemas.openxmlformats.org/officeDocument/2006/relationships/oleObject" Target="../embeddings/oleObject77.bin"/><Relationship Id="rId7" Type="http://schemas.openxmlformats.org/officeDocument/2006/relationships/oleObject" Target="../embeddings/oleObject70.bin"/><Relationship Id="rId12" Type="http://schemas.openxmlformats.org/officeDocument/2006/relationships/image" Target="../media/image107.wmf"/><Relationship Id="rId17" Type="http://schemas.openxmlformats.org/officeDocument/2006/relationships/oleObject" Target="../embeddings/oleObject75.bin"/><Relationship Id="rId25" Type="http://schemas.openxmlformats.org/officeDocument/2006/relationships/oleObject" Target="../embeddings/oleObject79.bin"/><Relationship Id="rId2" Type="http://schemas.openxmlformats.org/officeDocument/2006/relationships/slideLayout" Target="../slideLayouts/slideLayout12.xml"/><Relationship Id="rId16" Type="http://schemas.openxmlformats.org/officeDocument/2006/relationships/image" Target="../media/image109.wmf"/><Relationship Id="rId20" Type="http://schemas.openxmlformats.org/officeDocument/2006/relationships/image" Target="../media/image111.wmf"/><Relationship Id="rId1" Type="http://schemas.openxmlformats.org/officeDocument/2006/relationships/vmlDrawing" Target="../drawings/vmlDrawing21.vml"/><Relationship Id="rId6" Type="http://schemas.openxmlformats.org/officeDocument/2006/relationships/image" Target="../media/image104.wmf"/><Relationship Id="rId11" Type="http://schemas.openxmlformats.org/officeDocument/2006/relationships/oleObject" Target="../embeddings/oleObject72.bin"/><Relationship Id="rId24" Type="http://schemas.openxmlformats.org/officeDocument/2006/relationships/image" Target="../media/image113.wmf"/><Relationship Id="rId5" Type="http://schemas.openxmlformats.org/officeDocument/2006/relationships/oleObject" Target="../embeddings/oleObject69.bin"/><Relationship Id="rId15" Type="http://schemas.openxmlformats.org/officeDocument/2006/relationships/oleObject" Target="../embeddings/oleObject74.bin"/><Relationship Id="rId23" Type="http://schemas.openxmlformats.org/officeDocument/2006/relationships/oleObject" Target="../embeddings/oleObject78.bin"/><Relationship Id="rId28" Type="http://schemas.openxmlformats.org/officeDocument/2006/relationships/image" Target="../media/image115.wmf"/><Relationship Id="rId10" Type="http://schemas.openxmlformats.org/officeDocument/2006/relationships/image" Target="../media/image106.wmf"/><Relationship Id="rId19" Type="http://schemas.openxmlformats.org/officeDocument/2006/relationships/oleObject" Target="../embeddings/oleObject76.bin"/><Relationship Id="rId4" Type="http://schemas.openxmlformats.org/officeDocument/2006/relationships/image" Target="../media/image103.wmf"/><Relationship Id="rId9" Type="http://schemas.openxmlformats.org/officeDocument/2006/relationships/oleObject" Target="../embeddings/oleObject71.bin"/><Relationship Id="rId14" Type="http://schemas.openxmlformats.org/officeDocument/2006/relationships/image" Target="../media/image108.wmf"/><Relationship Id="rId22" Type="http://schemas.openxmlformats.org/officeDocument/2006/relationships/image" Target="../media/image112.wmf"/><Relationship Id="rId27" Type="http://schemas.openxmlformats.org/officeDocument/2006/relationships/oleObject" Target="../embeddings/oleObject80.bin"/></Relationships>
</file>

<file path=ppt/slides/_rels/slide47.xml.rels><?xml version="1.0" encoding="UTF-8" standalone="yes"?>
<Relationships xmlns="http://schemas.openxmlformats.org/package/2006/relationships"><Relationship Id="rId13" Type="http://schemas.openxmlformats.org/officeDocument/2006/relationships/oleObject" Target="../embeddings/oleObject86.bin"/><Relationship Id="rId18" Type="http://schemas.openxmlformats.org/officeDocument/2006/relationships/image" Target="../media/image123.wmf"/><Relationship Id="rId26" Type="http://schemas.openxmlformats.org/officeDocument/2006/relationships/image" Target="../media/image127.wmf"/><Relationship Id="rId39" Type="http://schemas.openxmlformats.org/officeDocument/2006/relationships/oleObject" Target="../embeddings/oleObject99.bin"/><Relationship Id="rId3" Type="http://schemas.openxmlformats.org/officeDocument/2006/relationships/oleObject" Target="../embeddings/oleObject81.bin"/><Relationship Id="rId21" Type="http://schemas.openxmlformats.org/officeDocument/2006/relationships/oleObject" Target="../embeddings/oleObject90.bin"/><Relationship Id="rId34" Type="http://schemas.openxmlformats.org/officeDocument/2006/relationships/image" Target="../media/image131.wmf"/><Relationship Id="rId42" Type="http://schemas.openxmlformats.org/officeDocument/2006/relationships/image" Target="../media/image135.wmf"/><Relationship Id="rId47" Type="http://schemas.openxmlformats.org/officeDocument/2006/relationships/oleObject" Target="../embeddings/oleObject103.bin"/><Relationship Id="rId50" Type="http://schemas.openxmlformats.org/officeDocument/2006/relationships/image" Target="../media/image139.wmf"/><Relationship Id="rId7" Type="http://schemas.openxmlformats.org/officeDocument/2006/relationships/oleObject" Target="../embeddings/oleObject83.bin"/><Relationship Id="rId12" Type="http://schemas.openxmlformats.org/officeDocument/2006/relationships/image" Target="../media/image120.wmf"/><Relationship Id="rId17" Type="http://schemas.openxmlformats.org/officeDocument/2006/relationships/oleObject" Target="../embeddings/oleObject88.bin"/><Relationship Id="rId25" Type="http://schemas.openxmlformats.org/officeDocument/2006/relationships/oleObject" Target="../embeddings/oleObject92.bin"/><Relationship Id="rId33" Type="http://schemas.openxmlformats.org/officeDocument/2006/relationships/oleObject" Target="../embeddings/oleObject96.bin"/><Relationship Id="rId38" Type="http://schemas.openxmlformats.org/officeDocument/2006/relationships/image" Target="../media/image133.wmf"/><Relationship Id="rId46" Type="http://schemas.openxmlformats.org/officeDocument/2006/relationships/image" Target="../media/image137.wmf"/><Relationship Id="rId2" Type="http://schemas.openxmlformats.org/officeDocument/2006/relationships/slideLayout" Target="../slideLayouts/slideLayout12.xml"/><Relationship Id="rId16" Type="http://schemas.openxmlformats.org/officeDocument/2006/relationships/image" Target="../media/image122.wmf"/><Relationship Id="rId20" Type="http://schemas.openxmlformats.org/officeDocument/2006/relationships/image" Target="../media/image124.wmf"/><Relationship Id="rId29" Type="http://schemas.openxmlformats.org/officeDocument/2006/relationships/oleObject" Target="../embeddings/oleObject94.bin"/><Relationship Id="rId41" Type="http://schemas.openxmlformats.org/officeDocument/2006/relationships/oleObject" Target="../embeddings/oleObject100.bin"/><Relationship Id="rId1" Type="http://schemas.openxmlformats.org/officeDocument/2006/relationships/vmlDrawing" Target="../drawings/vmlDrawing22.vml"/><Relationship Id="rId6" Type="http://schemas.openxmlformats.org/officeDocument/2006/relationships/image" Target="../media/image117.wmf"/><Relationship Id="rId11" Type="http://schemas.openxmlformats.org/officeDocument/2006/relationships/oleObject" Target="../embeddings/oleObject85.bin"/><Relationship Id="rId24" Type="http://schemas.openxmlformats.org/officeDocument/2006/relationships/image" Target="../media/image126.wmf"/><Relationship Id="rId32" Type="http://schemas.openxmlformats.org/officeDocument/2006/relationships/image" Target="../media/image130.wmf"/><Relationship Id="rId37" Type="http://schemas.openxmlformats.org/officeDocument/2006/relationships/oleObject" Target="../embeddings/oleObject98.bin"/><Relationship Id="rId40" Type="http://schemas.openxmlformats.org/officeDocument/2006/relationships/image" Target="../media/image134.wmf"/><Relationship Id="rId45" Type="http://schemas.openxmlformats.org/officeDocument/2006/relationships/oleObject" Target="../embeddings/oleObject102.bin"/><Relationship Id="rId5" Type="http://schemas.openxmlformats.org/officeDocument/2006/relationships/oleObject" Target="../embeddings/oleObject82.bin"/><Relationship Id="rId15" Type="http://schemas.openxmlformats.org/officeDocument/2006/relationships/oleObject" Target="../embeddings/oleObject87.bin"/><Relationship Id="rId23" Type="http://schemas.openxmlformats.org/officeDocument/2006/relationships/oleObject" Target="../embeddings/oleObject91.bin"/><Relationship Id="rId28" Type="http://schemas.openxmlformats.org/officeDocument/2006/relationships/image" Target="../media/image128.wmf"/><Relationship Id="rId36" Type="http://schemas.openxmlformats.org/officeDocument/2006/relationships/image" Target="../media/image132.wmf"/><Relationship Id="rId49" Type="http://schemas.openxmlformats.org/officeDocument/2006/relationships/oleObject" Target="../embeddings/oleObject104.bin"/><Relationship Id="rId10" Type="http://schemas.openxmlformats.org/officeDocument/2006/relationships/image" Target="../media/image119.wmf"/><Relationship Id="rId19" Type="http://schemas.openxmlformats.org/officeDocument/2006/relationships/oleObject" Target="../embeddings/oleObject89.bin"/><Relationship Id="rId31" Type="http://schemas.openxmlformats.org/officeDocument/2006/relationships/oleObject" Target="../embeddings/oleObject95.bin"/><Relationship Id="rId44" Type="http://schemas.openxmlformats.org/officeDocument/2006/relationships/image" Target="../media/image136.wmf"/><Relationship Id="rId4" Type="http://schemas.openxmlformats.org/officeDocument/2006/relationships/image" Target="../media/image116.wmf"/><Relationship Id="rId9" Type="http://schemas.openxmlformats.org/officeDocument/2006/relationships/oleObject" Target="../embeddings/oleObject84.bin"/><Relationship Id="rId14" Type="http://schemas.openxmlformats.org/officeDocument/2006/relationships/image" Target="../media/image121.wmf"/><Relationship Id="rId22" Type="http://schemas.openxmlformats.org/officeDocument/2006/relationships/image" Target="../media/image125.wmf"/><Relationship Id="rId27" Type="http://schemas.openxmlformats.org/officeDocument/2006/relationships/oleObject" Target="../embeddings/oleObject93.bin"/><Relationship Id="rId30" Type="http://schemas.openxmlformats.org/officeDocument/2006/relationships/image" Target="../media/image129.wmf"/><Relationship Id="rId35" Type="http://schemas.openxmlformats.org/officeDocument/2006/relationships/oleObject" Target="../embeddings/oleObject97.bin"/><Relationship Id="rId43" Type="http://schemas.openxmlformats.org/officeDocument/2006/relationships/oleObject" Target="../embeddings/oleObject101.bin"/><Relationship Id="rId48" Type="http://schemas.openxmlformats.org/officeDocument/2006/relationships/image" Target="../media/image138.wmf"/><Relationship Id="rId8" Type="http://schemas.openxmlformats.org/officeDocument/2006/relationships/image" Target="../media/image118.w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8" Type="http://schemas.openxmlformats.org/officeDocument/2006/relationships/image" Target="../media/image142.wmf"/><Relationship Id="rId13" Type="http://schemas.openxmlformats.org/officeDocument/2006/relationships/oleObject" Target="../embeddings/oleObject110.bin"/><Relationship Id="rId18" Type="http://schemas.openxmlformats.org/officeDocument/2006/relationships/image" Target="../media/image147.wmf"/><Relationship Id="rId3" Type="http://schemas.openxmlformats.org/officeDocument/2006/relationships/oleObject" Target="../embeddings/oleObject105.bin"/><Relationship Id="rId21" Type="http://schemas.openxmlformats.org/officeDocument/2006/relationships/oleObject" Target="../embeddings/oleObject114.bin"/><Relationship Id="rId7" Type="http://schemas.openxmlformats.org/officeDocument/2006/relationships/oleObject" Target="../embeddings/oleObject107.bin"/><Relationship Id="rId12" Type="http://schemas.openxmlformats.org/officeDocument/2006/relationships/image" Target="../media/image144.wmf"/><Relationship Id="rId17" Type="http://schemas.openxmlformats.org/officeDocument/2006/relationships/oleObject" Target="../embeddings/oleObject112.bin"/><Relationship Id="rId2" Type="http://schemas.openxmlformats.org/officeDocument/2006/relationships/slideLayout" Target="../slideLayouts/slideLayout9.xml"/><Relationship Id="rId16" Type="http://schemas.openxmlformats.org/officeDocument/2006/relationships/image" Target="../media/image146.wmf"/><Relationship Id="rId20" Type="http://schemas.openxmlformats.org/officeDocument/2006/relationships/image" Target="../media/image148.wmf"/><Relationship Id="rId1" Type="http://schemas.openxmlformats.org/officeDocument/2006/relationships/vmlDrawing" Target="../drawings/vmlDrawing23.vml"/><Relationship Id="rId6" Type="http://schemas.openxmlformats.org/officeDocument/2006/relationships/image" Target="../media/image141.wmf"/><Relationship Id="rId11" Type="http://schemas.openxmlformats.org/officeDocument/2006/relationships/oleObject" Target="../embeddings/oleObject109.bin"/><Relationship Id="rId24" Type="http://schemas.openxmlformats.org/officeDocument/2006/relationships/image" Target="../media/image150.wmf"/><Relationship Id="rId5" Type="http://schemas.openxmlformats.org/officeDocument/2006/relationships/oleObject" Target="../embeddings/oleObject106.bin"/><Relationship Id="rId15" Type="http://schemas.openxmlformats.org/officeDocument/2006/relationships/oleObject" Target="../embeddings/oleObject111.bin"/><Relationship Id="rId23" Type="http://schemas.openxmlformats.org/officeDocument/2006/relationships/oleObject" Target="../embeddings/oleObject115.bin"/><Relationship Id="rId10" Type="http://schemas.openxmlformats.org/officeDocument/2006/relationships/image" Target="../media/image143.wmf"/><Relationship Id="rId19" Type="http://schemas.openxmlformats.org/officeDocument/2006/relationships/oleObject" Target="../embeddings/oleObject113.bin"/><Relationship Id="rId4" Type="http://schemas.openxmlformats.org/officeDocument/2006/relationships/image" Target="../media/image140.wmf"/><Relationship Id="rId9" Type="http://schemas.openxmlformats.org/officeDocument/2006/relationships/oleObject" Target="../embeddings/oleObject108.bin"/><Relationship Id="rId14" Type="http://schemas.openxmlformats.org/officeDocument/2006/relationships/image" Target="../media/image145.wmf"/><Relationship Id="rId22" Type="http://schemas.openxmlformats.org/officeDocument/2006/relationships/image" Target="../media/image149.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51.tiff"/><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52.jpeg"/></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17.bin"/><Relationship Id="rId3" Type="http://schemas.openxmlformats.org/officeDocument/2006/relationships/notesSlide" Target="../notesSlides/notesSlide27.xml"/><Relationship Id="rId7" Type="http://schemas.openxmlformats.org/officeDocument/2006/relationships/image" Target="../media/image153.wmf"/><Relationship Id="rId2" Type="http://schemas.openxmlformats.org/officeDocument/2006/relationships/slideLayout" Target="../slideLayouts/slideLayout12.xml"/><Relationship Id="rId1" Type="http://schemas.openxmlformats.org/officeDocument/2006/relationships/vmlDrawing" Target="../drawings/vmlDrawing24.vml"/><Relationship Id="rId6" Type="http://schemas.openxmlformats.org/officeDocument/2006/relationships/oleObject" Target="../embeddings/oleObject116.bin"/><Relationship Id="rId5" Type="http://schemas.openxmlformats.org/officeDocument/2006/relationships/image" Target="../media/image127.png"/><Relationship Id="rId4" Type="http://schemas.openxmlformats.org/officeDocument/2006/relationships/image" Target="../media/image155.png"/><Relationship Id="rId9" Type="http://schemas.openxmlformats.org/officeDocument/2006/relationships/image" Target="../media/image154.w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19.bin"/><Relationship Id="rId3" Type="http://schemas.openxmlformats.org/officeDocument/2006/relationships/notesSlide" Target="../notesSlides/notesSlide28.xml"/><Relationship Id="rId7" Type="http://schemas.openxmlformats.org/officeDocument/2006/relationships/image" Target="../media/image156.wmf"/><Relationship Id="rId2" Type="http://schemas.openxmlformats.org/officeDocument/2006/relationships/slideLayout" Target="../slideLayouts/slideLayout12.xml"/><Relationship Id="rId1" Type="http://schemas.openxmlformats.org/officeDocument/2006/relationships/vmlDrawing" Target="../drawings/vmlDrawing25.vml"/><Relationship Id="rId6" Type="http://schemas.openxmlformats.org/officeDocument/2006/relationships/oleObject" Target="../embeddings/oleObject118.bin"/><Relationship Id="rId5" Type="http://schemas.openxmlformats.org/officeDocument/2006/relationships/image" Target="../media/image130.png"/><Relationship Id="rId4" Type="http://schemas.openxmlformats.org/officeDocument/2006/relationships/image" Target="../media/image158.png"/><Relationship Id="rId9" Type="http://schemas.openxmlformats.org/officeDocument/2006/relationships/image" Target="../media/image157.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oleObject" Target="../embeddings/oleObject120.bin"/><Relationship Id="rId7" Type="http://schemas.openxmlformats.org/officeDocument/2006/relationships/slide" Target="slide67.xml"/><Relationship Id="rId12" Type="http://schemas.openxmlformats.org/officeDocument/2006/relationships/image" Target="../media/image161.wmf"/><Relationship Id="rId2" Type="http://schemas.openxmlformats.org/officeDocument/2006/relationships/slideLayout" Target="../slideLayouts/slideLayout12.xml"/><Relationship Id="rId1" Type="http://schemas.openxmlformats.org/officeDocument/2006/relationships/vmlDrawing" Target="../drawings/vmlDrawing26.vml"/><Relationship Id="rId6" Type="http://schemas.openxmlformats.org/officeDocument/2006/relationships/image" Target="../media/image160.wmf"/><Relationship Id="rId11" Type="http://schemas.openxmlformats.org/officeDocument/2006/relationships/oleObject" Target="../embeddings/oleObject123.bin"/><Relationship Id="rId5" Type="http://schemas.openxmlformats.org/officeDocument/2006/relationships/oleObject" Target="../embeddings/oleObject121.bin"/><Relationship Id="rId10" Type="http://schemas.openxmlformats.org/officeDocument/2006/relationships/image" Target="../media/image66.wmf"/><Relationship Id="rId4" Type="http://schemas.openxmlformats.org/officeDocument/2006/relationships/image" Target="../media/image159.wmf"/><Relationship Id="rId9" Type="http://schemas.openxmlformats.org/officeDocument/2006/relationships/oleObject" Target="../embeddings/oleObject122.bin"/></Relationships>
</file>

<file path=ppt/slides/_rels/slide55.xml.rels><?xml version="1.0" encoding="UTF-8" standalone="yes"?>
<Relationships xmlns="http://schemas.openxmlformats.org/package/2006/relationships"><Relationship Id="rId8" Type="http://schemas.openxmlformats.org/officeDocument/2006/relationships/image" Target="../media/image164.wmf"/><Relationship Id="rId13" Type="http://schemas.openxmlformats.org/officeDocument/2006/relationships/oleObject" Target="../embeddings/oleObject129.bin"/><Relationship Id="rId18" Type="http://schemas.openxmlformats.org/officeDocument/2006/relationships/image" Target="../media/image169.wmf"/><Relationship Id="rId26" Type="http://schemas.openxmlformats.org/officeDocument/2006/relationships/image" Target="../media/image173.wmf"/><Relationship Id="rId3" Type="http://schemas.openxmlformats.org/officeDocument/2006/relationships/oleObject" Target="../embeddings/oleObject124.bin"/><Relationship Id="rId21" Type="http://schemas.openxmlformats.org/officeDocument/2006/relationships/oleObject" Target="../embeddings/oleObject133.bin"/><Relationship Id="rId7" Type="http://schemas.openxmlformats.org/officeDocument/2006/relationships/oleObject" Target="../embeddings/oleObject126.bin"/><Relationship Id="rId12" Type="http://schemas.openxmlformats.org/officeDocument/2006/relationships/image" Target="../media/image166.wmf"/><Relationship Id="rId17" Type="http://schemas.openxmlformats.org/officeDocument/2006/relationships/oleObject" Target="../embeddings/oleObject131.bin"/><Relationship Id="rId25" Type="http://schemas.openxmlformats.org/officeDocument/2006/relationships/oleObject" Target="../embeddings/oleObject135.bin"/><Relationship Id="rId2" Type="http://schemas.openxmlformats.org/officeDocument/2006/relationships/slideLayout" Target="../slideLayouts/slideLayout12.xml"/><Relationship Id="rId16" Type="http://schemas.openxmlformats.org/officeDocument/2006/relationships/image" Target="../media/image168.wmf"/><Relationship Id="rId20" Type="http://schemas.openxmlformats.org/officeDocument/2006/relationships/image" Target="../media/image170.wmf"/><Relationship Id="rId29" Type="http://schemas.openxmlformats.org/officeDocument/2006/relationships/oleObject" Target="../embeddings/oleObject137.bin"/><Relationship Id="rId1" Type="http://schemas.openxmlformats.org/officeDocument/2006/relationships/vmlDrawing" Target="../drawings/vmlDrawing27.vml"/><Relationship Id="rId6" Type="http://schemas.openxmlformats.org/officeDocument/2006/relationships/image" Target="../media/image163.wmf"/><Relationship Id="rId11" Type="http://schemas.openxmlformats.org/officeDocument/2006/relationships/oleObject" Target="../embeddings/oleObject128.bin"/><Relationship Id="rId24" Type="http://schemas.openxmlformats.org/officeDocument/2006/relationships/image" Target="../media/image172.wmf"/><Relationship Id="rId5" Type="http://schemas.openxmlformats.org/officeDocument/2006/relationships/oleObject" Target="../embeddings/oleObject125.bin"/><Relationship Id="rId15" Type="http://schemas.openxmlformats.org/officeDocument/2006/relationships/oleObject" Target="../embeddings/oleObject130.bin"/><Relationship Id="rId23" Type="http://schemas.openxmlformats.org/officeDocument/2006/relationships/oleObject" Target="../embeddings/oleObject134.bin"/><Relationship Id="rId28" Type="http://schemas.openxmlformats.org/officeDocument/2006/relationships/image" Target="../media/image174.wmf"/><Relationship Id="rId10" Type="http://schemas.openxmlformats.org/officeDocument/2006/relationships/image" Target="../media/image165.wmf"/><Relationship Id="rId19" Type="http://schemas.openxmlformats.org/officeDocument/2006/relationships/oleObject" Target="../embeddings/oleObject132.bin"/><Relationship Id="rId4" Type="http://schemas.openxmlformats.org/officeDocument/2006/relationships/image" Target="../media/image162.wmf"/><Relationship Id="rId9" Type="http://schemas.openxmlformats.org/officeDocument/2006/relationships/oleObject" Target="../embeddings/oleObject127.bin"/><Relationship Id="rId14" Type="http://schemas.openxmlformats.org/officeDocument/2006/relationships/image" Target="../media/image167.wmf"/><Relationship Id="rId22" Type="http://schemas.openxmlformats.org/officeDocument/2006/relationships/image" Target="../media/image171.wmf"/><Relationship Id="rId27" Type="http://schemas.openxmlformats.org/officeDocument/2006/relationships/oleObject" Target="../embeddings/oleObject136.bin"/><Relationship Id="rId30" Type="http://schemas.openxmlformats.org/officeDocument/2006/relationships/image" Target="../media/image175.wmf"/></Relationships>
</file>

<file path=ppt/slides/_rels/slide56.xml.rels><?xml version="1.0" encoding="UTF-8" standalone="yes"?>
<Relationships xmlns="http://schemas.openxmlformats.org/package/2006/relationships"><Relationship Id="rId8" Type="http://schemas.openxmlformats.org/officeDocument/2006/relationships/image" Target="../media/image170.wmf"/><Relationship Id="rId13" Type="http://schemas.openxmlformats.org/officeDocument/2006/relationships/oleObject" Target="../embeddings/oleObject142.bin"/><Relationship Id="rId3" Type="http://schemas.openxmlformats.org/officeDocument/2006/relationships/oleObject" Target="../embeddings/oleObject138.bin"/><Relationship Id="rId7" Type="http://schemas.openxmlformats.org/officeDocument/2006/relationships/oleObject" Target="../embeddings/oleObject140.bin"/><Relationship Id="rId12" Type="http://schemas.openxmlformats.org/officeDocument/2006/relationships/image" Target="../media/image177.wmf"/><Relationship Id="rId2" Type="http://schemas.openxmlformats.org/officeDocument/2006/relationships/slideLayout" Target="../slideLayouts/slideLayout12.xml"/><Relationship Id="rId1" Type="http://schemas.openxmlformats.org/officeDocument/2006/relationships/vmlDrawing" Target="../drawings/vmlDrawing28.vml"/><Relationship Id="rId6" Type="http://schemas.openxmlformats.org/officeDocument/2006/relationships/image" Target="../media/image176.wmf"/><Relationship Id="rId11" Type="http://schemas.openxmlformats.org/officeDocument/2006/relationships/oleObject" Target="../embeddings/oleObject141.bin"/><Relationship Id="rId5" Type="http://schemas.openxmlformats.org/officeDocument/2006/relationships/oleObject" Target="../embeddings/oleObject139.bin"/><Relationship Id="rId10" Type="http://schemas.openxmlformats.org/officeDocument/2006/relationships/image" Target="../media/image162.wmf"/><Relationship Id="rId4" Type="http://schemas.openxmlformats.org/officeDocument/2006/relationships/image" Target="../media/image127.wmf"/><Relationship Id="rId9" Type="http://schemas.openxmlformats.org/officeDocument/2006/relationships/oleObject" Target="../embeddings/oleObject124.bin"/><Relationship Id="rId14" Type="http://schemas.openxmlformats.org/officeDocument/2006/relationships/image" Target="../media/image178.wmf"/></Relationships>
</file>

<file path=ppt/slides/_rels/slide57.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oleObject" Target="file:///C:\Users\mw24\Google%20Drive\Mathcad%2015%20files\Flocculation%20model%20diameter%20vs%20particle%20spacing.xmcd\Selection%20107%20655%20533%201062" TargetMode="External"/><Relationship Id="rId7" Type="http://schemas.openxmlformats.org/officeDocument/2006/relationships/oleObject" Target="../embeddings/oleObject144.bin"/><Relationship Id="rId2" Type="http://schemas.openxmlformats.org/officeDocument/2006/relationships/slideLayout" Target="../slideLayouts/slideLayout12.xml"/><Relationship Id="rId1" Type="http://schemas.openxmlformats.org/officeDocument/2006/relationships/vmlDrawing" Target="../drawings/vmlDrawing29.vml"/><Relationship Id="rId6" Type="http://schemas.openxmlformats.org/officeDocument/2006/relationships/image" Target="../media/image66.wmf"/><Relationship Id="rId5" Type="http://schemas.openxmlformats.org/officeDocument/2006/relationships/oleObject" Target="../embeddings/oleObject143.bin"/><Relationship Id="rId10" Type="http://schemas.openxmlformats.org/officeDocument/2006/relationships/image" Target="../media/image180.wmf"/><Relationship Id="rId4" Type="http://schemas.openxmlformats.org/officeDocument/2006/relationships/image" Target="../media/image179.wmf"/><Relationship Id="rId9" Type="http://schemas.openxmlformats.org/officeDocument/2006/relationships/oleObject" Target="../embeddings/oleObject145.bin"/></Relationships>
</file>

<file path=ppt/slides/_rels/slide58.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tags" Target="../tags/tag6.xml"/><Relationship Id="rId7" Type="http://schemas.openxmlformats.org/officeDocument/2006/relationships/image" Target="../media/image181.png"/><Relationship Id="rId12" Type="http://schemas.openxmlformats.org/officeDocument/2006/relationships/image" Target="../media/image186.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slideLayout" Target="../slideLayouts/slideLayout12.xml"/><Relationship Id="rId11" Type="http://schemas.openxmlformats.org/officeDocument/2006/relationships/image" Target="../media/image185.png"/><Relationship Id="rId5" Type="http://schemas.openxmlformats.org/officeDocument/2006/relationships/tags" Target="../tags/tag8.xml"/><Relationship Id="rId10" Type="http://schemas.openxmlformats.org/officeDocument/2006/relationships/image" Target="../media/image184.png"/><Relationship Id="rId4" Type="http://schemas.openxmlformats.org/officeDocument/2006/relationships/tags" Target="../tags/tag7.xml"/><Relationship Id="rId9" Type="http://schemas.openxmlformats.org/officeDocument/2006/relationships/image" Target="../media/image183.png"/></Relationships>
</file>

<file path=ppt/slides/_rels/slide59.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tags" Target="../tags/tag11.xml"/><Relationship Id="rId7" Type="http://schemas.openxmlformats.org/officeDocument/2006/relationships/image" Target="../media/image188.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87.png"/><Relationship Id="rId11" Type="http://schemas.openxmlformats.org/officeDocument/2006/relationships/image" Target="../media/image191.png"/><Relationship Id="rId5" Type="http://schemas.openxmlformats.org/officeDocument/2006/relationships/slideLayout" Target="../slideLayouts/slideLayout12.xml"/><Relationship Id="rId10" Type="http://schemas.openxmlformats.org/officeDocument/2006/relationships/image" Target="../media/image190.png"/><Relationship Id="rId4" Type="http://schemas.openxmlformats.org/officeDocument/2006/relationships/tags" Target="../tags/tag12.xml"/><Relationship Id="rId9" Type="http://schemas.openxmlformats.org/officeDocument/2006/relationships/image" Target="../media/image186.png"/></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9.xml"/><Relationship Id="rId1" Type="http://schemas.openxmlformats.org/officeDocument/2006/relationships/vmlDrawing" Target="../drawings/vmlDrawing30.vml"/><Relationship Id="rId4" Type="http://schemas.openxmlformats.org/officeDocument/2006/relationships/image" Target="../media/image66.wmf"/></Relationships>
</file>

<file path=ppt/slides/_rels/slide62.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43%20795%20408%201090" TargetMode="External"/><Relationship Id="rId3" Type="http://schemas.openxmlformats.org/officeDocument/2006/relationships/notesSlide" Target="../notesSlides/notesSlide29.xml"/><Relationship Id="rId7" Type="http://schemas.openxmlformats.org/officeDocument/2006/relationships/image" Target="../media/image193.wmf"/><Relationship Id="rId2" Type="http://schemas.openxmlformats.org/officeDocument/2006/relationships/slideLayout" Target="../slideLayouts/slideLayout12.xml"/><Relationship Id="rId1" Type="http://schemas.openxmlformats.org/officeDocument/2006/relationships/vmlDrawing" Target="../drawings/vmlDrawing31.vml"/><Relationship Id="rId6" Type="http://schemas.openxmlformats.org/officeDocument/2006/relationships/oleObject" Target="../embeddings/oleObject148.bin"/><Relationship Id="rId11" Type="http://schemas.openxmlformats.org/officeDocument/2006/relationships/image" Target="../media/image195.wmf"/><Relationship Id="rId5" Type="http://schemas.openxmlformats.org/officeDocument/2006/relationships/image" Target="../media/image192.wmf"/><Relationship Id="rId10" Type="http://schemas.openxmlformats.org/officeDocument/2006/relationships/oleObject" Target="file:///C:\Users\mw24\Google%20Drive\Mathcad%2015%20files\Rapid%20mix%20exploration%202.xmcd\Selection%20635%20843%201011%201130" TargetMode="External"/><Relationship Id="rId4" Type="http://schemas.openxmlformats.org/officeDocument/2006/relationships/oleObject" Target="../embeddings/oleObject147.bin"/><Relationship Id="rId9" Type="http://schemas.openxmlformats.org/officeDocument/2006/relationships/image" Target="../media/image194.wmf"/></Relationships>
</file>

<file path=ppt/slides/_rels/slide63.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30.xml"/><Relationship Id="rId7" Type="http://schemas.openxmlformats.org/officeDocument/2006/relationships/image" Target="../media/image39.png"/><Relationship Id="rId12" Type="http://schemas.openxmlformats.org/officeDocument/2006/relationships/image" Target="../media/image197.wmf"/><Relationship Id="rId2" Type="http://schemas.openxmlformats.org/officeDocument/2006/relationships/slideLayout" Target="../slideLayouts/slideLayout12.xml"/><Relationship Id="rId1" Type="http://schemas.openxmlformats.org/officeDocument/2006/relationships/vmlDrawing" Target="../drawings/vmlDrawing32.vml"/><Relationship Id="rId6" Type="http://schemas.openxmlformats.org/officeDocument/2006/relationships/image" Target="../media/image90.png"/><Relationship Id="rId11" Type="http://schemas.openxmlformats.org/officeDocument/2006/relationships/oleObject" Target="../embeddings/oleObject150.bin"/><Relationship Id="rId5" Type="http://schemas.openxmlformats.org/officeDocument/2006/relationships/image" Target="../media/image196.wmf"/><Relationship Id="rId10" Type="http://schemas.openxmlformats.org/officeDocument/2006/relationships/image" Target="../media/image1540.png"/><Relationship Id="rId4" Type="http://schemas.openxmlformats.org/officeDocument/2006/relationships/oleObject" Target="../embeddings/oleObject149.bin"/><Relationship Id="rId9" Type="http://schemas.openxmlformats.org/officeDocument/2006/relationships/image" Target="../media/image15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9.xml"/><Relationship Id="rId1" Type="http://schemas.openxmlformats.org/officeDocument/2006/relationships/vmlDrawing" Target="../drawings/vmlDrawing33.vml"/><Relationship Id="rId5" Type="http://schemas.openxmlformats.org/officeDocument/2006/relationships/image" Target="../media/image198.wmf"/><Relationship Id="rId4" Type="http://schemas.openxmlformats.org/officeDocument/2006/relationships/oleObject" Target="../embeddings/oleObject151.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200.wmf"/><Relationship Id="rId2" Type="http://schemas.openxmlformats.org/officeDocument/2006/relationships/slideLayout" Target="../slideLayouts/slideLayout9.xml"/><Relationship Id="rId1" Type="http://schemas.openxmlformats.org/officeDocument/2006/relationships/vmlDrawing" Target="../drawings/vmlDrawing34.vml"/><Relationship Id="rId6" Type="http://schemas.openxmlformats.org/officeDocument/2006/relationships/oleObject" Target="../embeddings/oleObject153.bin"/><Relationship Id="rId5" Type="http://schemas.openxmlformats.org/officeDocument/2006/relationships/image" Target="../media/image199.wmf"/><Relationship Id="rId4" Type="http://schemas.openxmlformats.org/officeDocument/2006/relationships/oleObject" Target="../embeddings/oleObject152.bin"/></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9.xml"/><Relationship Id="rId1" Type="http://schemas.openxmlformats.org/officeDocument/2006/relationships/vmlDrawing" Target="../drawings/vmlDrawing35.vml"/><Relationship Id="rId4" Type="http://schemas.openxmlformats.org/officeDocument/2006/relationships/image" Target="../media/image201.wmf"/></Relationships>
</file>

<file path=ppt/slides/_rels/slide68.xml.rels><?xml version="1.0" encoding="UTF-8" standalone="yes"?>
<Relationships xmlns="http://schemas.openxmlformats.org/package/2006/relationships"><Relationship Id="rId8" Type="http://schemas.openxmlformats.org/officeDocument/2006/relationships/image" Target="../media/image162.wmf"/><Relationship Id="rId13" Type="http://schemas.openxmlformats.org/officeDocument/2006/relationships/oleObject" Target="../embeddings/oleObject160.bin"/><Relationship Id="rId18" Type="http://schemas.openxmlformats.org/officeDocument/2006/relationships/image" Target="../media/image208.wmf"/><Relationship Id="rId26" Type="http://schemas.openxmlformats.org/officeDocument/2006/relationships/image" Target="../media/image212.wmf"/><Relationship Id="rId3" Type="http://schemas.openxmlformats.org/officeDocument/2006/relationships/oleObject" Target="../embeddings/oleObject155.bin"/><Relationship Id="rId21" Type="http://schemas.openxmlformats.org/officeDocument/2006/relationships/oleObject" Target="../embeddings/oleObject164.bin"/><Relationship Id="rId7" Type="http://schemas.openxmlformats.org/officeDocument/2006/relationships/oleObject" Target="../embeddings/oleObject157.bin"/><Relationship Id="rId12" Type="http://schemas.openxmlformats.org/officeDocument/2006/relationships/image" Target="../media/image205.wmf"/><Relationship Id="rId17" Type="http://schemas.openxmlformats.org/officeDocument/2006/relationships/oleObject" Target="../embeddings/oleObject162.bin"/><Relationship Id="rId25" Type="http://schemas.openxmlformats.org/officeDocument/2006/relationships/oleObject" Target="../embeddings/oleObject166.bin"/><Relationship Id="rId2" Type="http://schemas.openxmlformats.org/officeDocument/2006/relationships/slideLayout" Target="../slideLayouts/slideLayout12.xml"/><Relationship Id="rId16" Type="http://schemas.openxmlformats.org/officeDocument/2006/relationships/image" Target="../media/image207.wmf"/><Relationship Id="rId20" Type="http://schemas.openxmlformats.org/officeDocument/2006/relationships/image" Target="../media/image209.wmf"/><Relationship Id="rId1" Type="http://schemas.openxmlformats.org/officeDocument/2006/relationships/vmlDrawing" Target="../drawings/vmlDrawing36.vml"/><Relationship Id="rId6" Type="http://schemas.openxmlformats.org/officeDocument/2006/relationships/image" Target="../media/image203.wmf"/><Relationship Id="rId11" Type="http://schemas.openxmlformats.org/officeDocument/2006/relationships/oleObject" Target="../embeddings/oleObject159.bin"/><Relationship Id="rId24" Type="http://schemas.openxmlformats.org/officeDocument/2006/relationships/image" Target="../media/image211.wmf"/><Relationship Id="rId5" Type="http://schemas.openxmlformats.org/officeDocument/2006/relationships/oleObject" Target="../embeddings/oleObject156.bin"/><Relationship Id="rId15" Type="http://schemas.openxmlformats.org/officeDocument/2006/relationships/oleObject" Target="../embeddings/oleObject161.bin"/><Relationship Id="rId23" Type="http://schemas.openxmlformats.org/officeDocument/2006/relationships/oleObject" Target="../embeddings/oleObject165.bin"/><Relationship Id="rId28" Type="http://schemas.openxmlformats.org/officeDocument/2006/relationships/image" Target="../media/image213.wmf"/><Relationship Id="rId10" Type="http://schemas.openxmlformats.org/officeDocument/2006/relationships/image" Target="../media/image204.wmf"/><Relationship Id="rId19" Type="http://schemas.openxmlformats.org/officeDocument/2006/relationships/oleObject" Target="../embeddings/oleObject163.bin"/><Relationship Id="rId4" Type="http://schemas.openxmlformats.org/officeDocument/2006/relationships/image" Target="../media/image202.wmf"/><Relationship Id="rId9" Type="http://schemas.openxmlformats.org/officeDocument/2006/relationships/oleObject" Target="../embeddings/oleObject158.bin"/><Relationship Id="rId14" Type="http://schemas.openxmlformats.org/officeDocument/2006/relationships/image" Target="../media/image206.wmf"/><Relationship Id="rId22" Type="http://schemas.openxmlformats.org/officeDocument/2006/relationships/image" Target="../media/image210.wmf"/><Relationship Id="rId27" Type="http://schemas.openxmlformats.org/officeDocument/2006/relationships/oleObject" Target="../embeddings/oleObject167.bin"/></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68.bin"/><Relationship Id="rId2" Type="http://schemas.openxmlformats.org/officeDocument/2006/relationships/slideLayout" Target="../slideLayouts/slideLayout12.xml"/><Relationship Id="rId1" Type="http://schemas.openxmlformats.org/officeDocument/2006/relationships/vmlDrawing" Target="../drawings/vmlDrawing37.vml"/><Relationship Id="rId6" Type="http://schemas.openxmlformats.org/officeDocument/2006/relationships/image" Target="../media/image215.wmf"/><Relationship Id="rId5" Type="http://schemas.openxmlformats.org/officeDocument/2006/relationships/oleObject" Target="../embeddings/oleObject169.bin"/><Relationship Id="rId4" Type="http://schemas.openxmlformats.org/officeDocument/2006/relationships/image" Target="../media/image214.w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Layout" Target="../slideLayouts/slideLayout12.xml"/><Relationship Id="rId1" Type="http://schemas.openxmlformats.org/officeDocument/2006/relationships/vmlDrawing" Target="../drawings/vmlDrawing38.vml"/><Relationship Id="rId4" Type="http://schemas.openxmlformats.org/officeDocument/2006/relationships/image" Target="../media/image216.wmf"/></Relationships>
</file>

<file path=ppt/slides/_rels/slide71.xml.rels><?xml version="1.0" encoding="UTF-8" standalone="yes"?>
<Relationships xmlns="http://schemas.openxmlformats.org/package/2006/relationships"><Relationship Id="rId8" Type="http://schemas.openxmlformats.org/officeDocument/2006/relationships/image" Target="../media/image219.wmf"/><Relationship Id="rId13" Type="http://schemas.openxmlformats.org/officeDocument/2006/relationships/oleObject" Target="../embeddings/oleObject176.bin"/><Relationship Id="rId18" Type="http://schemas.openxmlformats.org/officeDocument/2006/relationships/image" Target="../media/image224.wmf"/><Relationship Id="rId3" Type="http://schemas.openxmlformats.org/officeDocument/2006/relationships/oleObject" Target="../embeddings/oleObject171.bin"/><Relationship Id="rId7" Type="http://schemas.openxmlformats.org/officeDocument/2006/relationships/oleObject" Target="../embeddings/oleObject173.bin"/><Relationship Id="rId12" Type="http://schemas.openxmlformats.org/officeDocument/2006/relationships/image" Target="../media/image221.wmf"/><Relationship Id="rId17" Type="http://schemas.openxmlformats.org/officeDocument/2006/relationships/oleObject" Target="../embeddings/oleObject178.bin"/><Relationship Id="rId2" Type="http://schemas.openxmlformats.org/officeDocument/2006/relationships/slideLayout" Target="../slideLayouts/slideLayout12.xml"/><Relationship Id="rId16" Type="http://schemas.openxmlformats.org/officeDocument/2006/relationships/image" Target="../media/image223.wmf"/><Relationship Id="rId1" Type="http://schemas.openxmlformats.org/officeDocument/2006/relationships/vmlDrawing" Target="../drawings/vmlDrawing39.vml"/><Relationship Id="rId6" Type="http://schemas.openxmlformats.org/officeDocument/2006/relationships/image" Target="../media/image218.wmf"/><Relationship Id="rId11" Type="http://schemas.openxmlformats.org/officeDocument/2006/relationships/oleObject" Target="../embeddings/oleObject175.bin"/><Relationship Id="rId5" Type="http://schemas.openxmlformats.org/officeDocument/2006/relationships/oleObject" Target="../embeddings/oleObject172.bin"/><Relationship Id="rId15" Type="http://schemas.openxmlformats.org/officeDocument/2006/relationships/oleObject" Target="../embeddings/oleObject177.bin"/><Relationship Id="rId10" Type="http://schemas.openxmlformats.org/officeDocument/2006/relationships/image" Target="../media/image220.wmf"/><Relationship Id="rId4" Type="http://schemas.openxmlformats.org/officeDocument/2006/relationships/image" Target="../media/image217.wmf"/><Relationship Id="rId9" Type="http://schemas.openxmlformats.org/officeDocument/2006/relationships/oleObject" Target="../embeddings/oleObject174.bin"/><Relationship Id="rId14" Type="http://schemas.openxmlformats.org/officeDocument/2006/relationships/image" Target="../media/image222.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Layout" Target="../slideLayouts/slideLayout12.xml"/><Relationship Id="rId1" Type="http://schemas.openxmlformats.org/officeDocument/2006/relationships/vmlDrawing" Target="../drawings/vmlDrawing40.vml"/><Relationship Id="rId6" Type="http://schemas.openxmlformats.org/officeDocument/2006/relationships/image" Target="../media/image226.wmf"/><Relationship Id="rId5" Type="http://schemas.openxmlformats.org/officeDocument/2006/relationships/oleObject" Target="../embeddings/oleObject180.bin"/><Relationship Id="rId4" Type="http://schemas.openxmlformats.org/officeDocument/2006/relationships/image" Target="../media/image225.wmf"/></Relationships>
</file>

<file path=ppt/slides/_rels/slide73.xml.rels><?xml version="1.0" encoding="UTF-8" standalone="yes"?>
<Relationships xmlns="http://schemas.openxmlformats.org/package/2006/relationships"><Relationship Id="rId8" Type="http://schemas.openxmlformats.org/officeDocument/2006/relationships/image" Target="../media/image229.wmf"/><Relationship Id="rId13" Type="http://schemas.openxmlformats.org/officeDocument/2006/relationships/oleObject" Target="../embeddings/oleObject186.bin"/><Relationship Id="rId3" Type="http://schemas.openxmlformats.org/officeDocument/2006/relationships/oleObject" Target="../embeddings/oleObject181.bin"/><Relationship Id="rId7" Type="http://schemas.openxmlformats.org/officeDocument/2006/relationships/oleObject" Target="../embeddings/oleObject183.bin"/><Relationship Id="rId12" Type="http://schemas.openxmlformats.org/officeDocument/2006/relationships/image" Target="../media/image230.wmf"/><Relationship Id="rId2" Type="http://schemas.openxmlformats.org/officeDocument/2006/relationships/slideLayout" Target="../slideLayouts/slideLayout12.xml"/><Relationship Id="rId16" Type="http://schemas.openxmlformats.org/officeDocument/2006/relationships/image" Target="../media/image232.wmf"/><Relationship Id="rId1" Type="http://schemas.openxmlformats.org/officeDocument/2006/relationships/vmlDrawing" Target="../drawings/vmlDrawing41.vml"/><Relationship Id="rId6" Type="http://schemas.openxmlformats.org/officeDocument/2006/relationships/image" Target="../media/image228.wmf"/><Relationship Id="rId11" Type="http://schemas.openxmlformats.org/officeDocument/2006/relationships/oleObject" Target="../embeddings/oleObject185.bin"/><Relationship Id="rId5" Type="http://schemas.openxmlformats.org/officeDocument/2006/relationships/oleObject" Target="../embeddings/oleObject182.bin"/><Relationship Id="rId15" Type="http://schemas.openxmlformats.org/officeDocument/2006/relationships/oleObject" Target="../embeddings/oleObject187.bin"/><Relationship Id="rId10" Type="http://schemas.openxmlformats.org/officeDocument/2006/relationships/image" Target="NULL"/><Relationship Id="rId4" Type="http://schemas.openxmlformats.org/officeDocument/2006/relationships/image" Target="../media/image227.wmf"/><Relationship Id="rId9" Type="http://schemas.openxmlformats.org/officeDocument/2006/relationships/oleObject" Target="../embeddings/oleObject184.bin"/><Relationship Id="rId14" Type="http://schemas.openxmlformats.org/officeDocument/2006/relationships/image" Target="../media/image231.wmf"/></Relationships>
</file>

<file path=ppt/slides/_rels/slide74.xml.rels><?xml version="1.0" encoding="UTF-8" standalone="yes"?>
<Relationships xmlns="http://schemas.openxmlformats.org/package/2006/relationships"><Relationship Id="rId8" Type="http://schemas.openxmlformats.org/officeDocument/2006/relationships/image" Target="../media/image235.wmf"/><Relationship Id="rId13" Type="http://schemas.openxmlformats.org/officeDocument/2006/relationships/oleObject" Target="../embeddings/oleObject193.bin"/><Relationship Id="rId3" Type="http://schemas.openxmlformats.org/officeDocument/2006/relationships/oleObject" Target="../embeddings/oleObject188.bin"/><Relationship Id="rId7" Type="http://schemas.openxmlformats.org/officeDocument/2006/relationships/oleObject" Target="../embeddings/oleObject190.bin"/><Relationship Id="rId12" Type="http://schemas.openxmlformats.org/officeDocument/2006/relationships/image" Target="../media/image237.wmf"/><Relationship Id="rId2" Type="http://schemas.openxmlformats.org/officeDocument/2006/relationships/slideLayout" Target="../slideLayouts/slideLayout12.xml"/><Relationship Id="rId1" Type="http://schemas.openxmlformats.org/officeDocument/2006/relationships/vmlDrawing" Target="../drawings/vmlDrawing42.vml"/><Relationship Id="rId6" Type="http://schemas.openxmlformats.org/officeDocument/2006/relationships/image" Target="../media/image234.wmf"/><Relationship Id="rId11" Type="http://schemas.openxmlformats.org/officeDocument/2006/relationships/oleObject" Target="../embeddings/oleObject192.bin"/><Relationship Id="rId5" Type="http://schemas.openxmlformats.org/officeDocument/2006/relationships/oleObject" Target="../embeddings/oleObject189.bin"/><Relationship Id="rId10" Type="http://schemas.openxmlformats.org/officeDocument/2006/relationships/image" Target="../media/image236.wmf"/><Relationship Id="rId4" Type="http://schemas.openxmlformats.org/officeDocument/2006/relationships/image" Target="../media/image233.wmf"/><Relationship Id="rId9" Type="http://schemas.openxmlformats.org/officeDocument/2006/relationships/oleObject" Target="../embeddings/oleObject191.bin"/><Relationship Id="rId14" Type="http://schemas.openxmlformats.org/officeDocument/2006/relationships/image" Target="../media/image238.wmf"/></Relationships>
</file>

<file path=ppt/slides/_rels/slide75.xml.rels><?xml version="1.0" encoding="UTF-8" standalone="yes"?>
<Relationships xmlns="http://schemas.openxmlformats.org/package/2006/relationships"><Relationship Id="rId8" Type="http://schemas.openxmlformats.org/officeDocument/2006/relationships/image" Target="../media/image241.wmf"/><Relationship Id="rId13" Type="http://schemas.openxmlformats.org/officeDocument/2006/relationships/oleObject" Target="../embeddings/oleObject199.bin"/><Relationship Id="rId3" Type="http://schemas.openxmlformats.org/officeDocument/2006/relationships/oleObject" Target="../embeddings/oleObject194.bin"/><Relationship Id="rId7" Type="http://schemas.openxmlformats.org/officeDocument/2006/relationships/oleObject" Target="../embeddings/oleObject196.bin"/><Relationship Id="rId12" Type="http://schemas.openxmlformats.org/officeDocument/2006/relationships/image" Target="../media/image243.wmf"/><Relationship Id="rId2" Type="http://schemas.openxmlformats.org/officeDocument/2006/relationships/slideLayout" Target="../slideLayouts/slideLayout12.xml"/><Relationship Id="rId16" Type="http://schemas.openxmlformats.org/officeDocument/2006/relationships/image" Target="../media/image245.wmf"/><Relationship Id="rId1" Type="http://schemas.openxmlformats.org/officeDocument/2006/relationships/vmlDrawing" Target="../drawings/vmlDrawing43.vml"/><Relationship Id="rId6" Type="http://schemas.openxmlformats.org/officeDocument/2006/relationships/image" Target="../media/image240.wmf"/><Relationship Id="rId11" Type="http://schemas.openxmlformats.org/officeDocument/2006/relationships/oleObject" Target="../embeddings/oleObject198.bin"/><Relationship Id="rId5" Type="http://schemas.openxmlformats.org/officeDocument/2006/relationships/oleObject" Target="../embeddings/oleObject195.bin"/><Relationship Id="rId15" Type="http://schemas.openxmlformats.org/officeDocument/2006/relationships/oleObject" Target="../embeddings/oleObject200.bin"/><Relationship Id="rId10" Type="http://schemas.openxmlformats.org/officeDocument/2006/relationships/image" Target="../media/image242.wmf"/><Relationship Id="rId4" Type="http://schemas.openxmlformats.org/officeDocument/2006/relationships/image" Target="../media/image239.wmf"/><Relationship Id="rId9" Type="http://schemas.openxmlformats.org/officeDocument/2006/relationships/oleObject" Target="../embeddings/oleObject197.bin"/><Relationship Id="rId14" Type="http://schemas.openxmlformats.org/officeDocument/2006/relationships/image" Target="../media/image244.wmf"/></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203.bin"/><Relationship Id="rId13" Type="http://schemas.openxmlformats.org/officeDocument/2006/relationships/image" Target="../media/image250.wmf"/><Relationship Id="rId3" Type="http://schemas.openxmlformats.org/officeDocument/2006/relationships/notesSlide" Target="../notesSlides/notesSlide33.xml"/><Relationship Id="rId7" Type="http://schemas.openxmlformats.org/officeDocument/2006/relationships/image" Target="../media/image247.wmf"/><Relationship Id="rId12" Type="http://schemas.openxmlformats.org/officeDocument/2006/relationships/oleObject" Target="../embeddings/oleObject205.bin"/><Relationship Id="rId17" Type="http://schemas.openxmlformats.org/officeDocument/2006/relationships/image" Target="../media/image252.wmf"/><Relationship Id="rId2" Type="http://schemas.openxmlformats.org/officeDocument/2006/relationships/slideLayout" Target="../slideLayouts/slideLayout12.xml"/><Relationship Id="rId16" Type="http://schemas.openxmlformats.org/officeDocument/2006/relationships/oleObject" Target="../embeddings/oleObject207.bin"/><Relationship Id="rId1" Type="http://schemas.openxmlformats.org/officeDocument/2006/relationships/vmlDrawing" Target="../drawings/vmlDrawing44.vml"/><Relationship Id="rId6" Type="http://schemas.openxmlformats.org/officeDocument/2006/relationships/oleObject" Target="../embeddings/oleObject202.bin"/><Relationship Id="rId11" Type="http://schemas.openxmlformats.org/officeDocument/2006/relationships/image" Target="../media/image249.wmf"/><Relationship Id="rId5" Type="http://schemas.openxmlformats.org/officeDocument/2006/relationships/image" Target="../media/image246.wmf"/><Relationship Id="rId15" Type="http://schemas.openxmlformats.org/officeDocument/2006/relationships/image" Target="../media/image251.wmf"/><Relationship Id="rId10" Type="http://schemas.openxmlformats.org/officeDocument/2006/relationships/oleObject" Target="../embeddings/oleObject204.bin"/><Relationship Id="rId4" Type="http://schemas.openxmlformats.org/officeDocument/2006/relationships/oleObject" Target="../embeddings/oleObject201.bin"/><Relationship Id="rId9" Type="http://schemas.openxmlformats.org/officeDocument/2006/relationships/image" Target="../media/image248.wmf"/><Relationship Id="rId14" Type="http://schemas.openxmlformats.org/officeDocument/2006/relationships/oleObject" Target="../embeddings/oleObject206.bin"/></Relationships>
</file>

<file path=ppt/slides/_rels/slide77.xml.rels><?xml version="1.0" encoding="UTF-8" standalone="yes"?>
<Relationships xmlns="http://schemas.openxmlformats.org/package/2006/relationships"><Relationship Id="rId8" Type="http://schemas.openxmlformats.org/officeDocument/2006/relationships/image" Target="../media/image246.wmf"/><Relationship Id="rId13" Type="http://schemas.openxmlformats.org/officeDocument/2006/relationships/oleObject" Target="../embeddings/oleObject213.bin"/><Relationship Id="rId3" Type="http://schemas.openxmlformats.org/officeDocument/2006/relationships/oleObject" Target="../embeddings/oleObject208.bin"/><Relationship Id="rId7" Type="http://schemas.openxmlformats.org/officeDocument/2006/relationships/oleObject" Target="../embeddings/oleObject210.bin"/><Relationship Id="rId12" Type="http://schemas.openxmlformats.org/officeDocument/2006/relationships/image" Target="../media/image256.wmf"/><Relationship Id="rId2" Type="http://schemas.openxmlformats.org/officeDocument/2006/relationships/slideLayout" Target="../slideLayouts/slideLayout12.xml"/><Relationship Id="rId1" Type="http://schemas.openxmlformats.org/officeDocument/2006/relationships/vmlDrawing" Target="../drawings/vmlDrawing45.vml"/><Relationship Id="rId6" Type="http://schemas.openxmlformats.org/officeDocument/2006/relationships/image" Target="../media/image254.wmf"/><Relationship Id="rId11" Type="http://schemas.openxmlformats.org/officeDocument/2006/relationships/oleObject" Target="../embeddings/oleObject212.bin"/><Relationship Id="rId5" Type="http://schemas.openxmlformats.org/officeDocument/2006/relationships/oleObject" Target="../embeddings/oleObject209.bin"/><Relationship Id="rId10" Type="http://schemas.openxmlformats.org/officeDocument/2006/relationships/image" Target="../media/image255.wmf"/><Relationship Id="rId4" Type="http://schemas.openxmlformats.org/officeDocument/2006/relationships/image" Target="../media/image253.wmf"/><Relationship Id="rId9" Type="http://schemas.openxmlformats.org/officeDocument/2006/relationships/oleObject" Target="../embeddings/oleObject211.bin"/><Relationship Id="rId14" Type="http://schemas.openxmlformats.org/officeDocument/2006/relationships/image" Target="../media/image257.wm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vmlDrawing" Target="../drawings/vmlDrawing46.vml"/><Relationship Id="rId5" Type="http://schemas.openxmlformats.org/officeDocument/2006/relationships/image" Target="../media/image258.wmf"/><Relationship Id="rId4" Type="http://schemas.openxmlformats.org/officeDocument/2006/relationships/oleObject" Target="file:///C:\Users\mw24\Google%20Drive\Mathcad%2015%20files\FractalFlocModel.xmcd\Selection%2067%205067%20461%205346" TargetMode="External"/></Relationships>
</file>

<file path=ppt/slides/_rels/slide79.xml.rels><?xml version="1.0" encoding="UTF-8" standalone="yes"?>
<Relationships xmlns="http://schemas.openxmlformats.org/package/2006/relationships"><Relationship Id="rId2" Type="http://schemas.openxmlformats.org/officeDocument/2006/relationships/image" Target="../media/image259.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image" Target="../media/image13.png"/><Relationship Id="rId3" Type="http://schemas.openxmlformats.org/officeDocument/2006/relationships/tags" Target="../tags/tag2.xml"/><Relationship Id="rId7" Type="http://schemas.openxmlformats.org/officeDocument/2006/relationships/oleObject" Target="../embeddings/oleObject2.bin"/><Relationship Id="rId12" Type="http://schemas.openxmlformats.org/officeDocument/2006/relationships/image" Target="../media/image12.wmf"/><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image" Target="../media/image11.png"/><Relationship Id="rId11" Type="http://schemas.openxmlformats.org/officeDocument/2006/relationships/oleObject" Target="../embeddings/oleObject4.bin"/><Relationship Id="rId5" Type="http://schemas.openxmlformats.org/officeDocument/2006/relationships/notesSlide" Target="../notesSlides/notesSlide6.xml"/><Relationship Id="rId10" Type="http://schemas.openxmlformats.org/officeDocument/2006/relationships/image" Target="../media/image11.wmf"/><Relationship Id="rId4" Type="http://schemas.openxmlformats.org/officeDocument/2006/relationships/slideLayout" Target="../slideLayouts/slideLayout9.xml"/><Relationship Id="rId9" Type="http://schemas.openxmlformats.org/officeDocument/2006/relationships/oleObject" Target="../embeddings/oleObject3.bin"/><Relationship Id="rId14" Type="http://schemas.openxmlformats.org/officeDocument/2006/relationships/image" Target="../media/image14.png"/></Relationships>
</file>

<file path=ppt/slides/_rels/slide80.xml.rels><?xml version="1.0" encoding="UTF-8" standalone="yes"?>
<Relationships xmlns="http://schemas.openxmlformats.org/package/2006/relationships"><Relationship Id="rId8" Type="http://schemas.openxmlformats.org/officeDocument/2006/relationships/image" Target="../media/image262.wmf"/><Relationship Id="rId13" Type="http://schemas.openxmlformats.org/officeDocument/2006/relationships/oleObject" Target="../embeddings/oleObject219.bin"/><Relationship Id="rId18" Type="http://schemas.openxmlformats.org/officeDocument/2006/relationships/image" Target="../media/image267.wmf"/><Relationship Id="rId3" Type="http://schemas.openxmlformats.org/officeDocument/2006/relationships/oleObject" Target="../embeddings/oleObject214.bin"/><Relationship Id="rId7" Type="http://schemas.openxmlformats.org/officeDocument/2006/relationships/oleObject" Target="../embeddings/oleObject216.bin"/><Relationship Id="rId12" Type="http://schemas.openxmlformats.org/officeDocument/2006/relationships/image" Target="../media/image264.wmf"/><Relationship Id="rId17" Type="http://schemas.openxmlformats.org/officeDocument/2006/relationships/oleObject" Target="../embeddings/oleObject221.bin"/><Relationship Id="rId2" Type="http://schemas.openxmlformats.org/officeDocument/2006/relationships/slideLayout" Target="../slideLayouts/slideLayout12.xml"/><Relationship Id="rId16" Type="http://schemas.openxmlformats.org/officeDocument/2006/relationships/image" Target="../media/image266.wmf"/><Relationship Id="rId20" Type="http://schemas.openxmlformats.org/officeDocument/2006/relationships/image" Target="../media/image268.wmf"/><Relationship Id="rId1" Type="http://schemas.openxmlformats.org/officeDocument/2006/relationships/vmlDrawing" Target="../drawings/vmlDrawing47.vml"/><Relationship Id="rId6" Type="http://schemas.openxmlformats.org/officeDocument/2006/relationships/image" Target="../media/image261.wmf"/><Relationship Id="rId11" Type="http://schemas.openxmlformats.org/officeDocument/2006/relationships/oleObject" Target="../embeddings/oleObject218.bin"/><Relationship Id="rId5" Type="http://schemas.openxmlformats.org/officeDocument/2006/relationships/oleObject" Target="../embeddings/oleObject215.bin"/><Relationship Id="rId15" Type="http://schemas.openxmlformats.org/officeDocument/2006/relationships/oleObject" Target="../embeddings/oleObject220.bin"/><Relationship Id="rId10" Type="http://schemas.openxmlformats.org/officeDocument/2006/relationships/image" Target="../media/image263.wmf"/><Relationship Id="rId19" Type="http://schemas.openxmlformats.org/officeDocument/2006/relationships/oleObject" Target="../embeddings/oleObject222.bin"/><Relationship Id="rId4" Type="http://schemas.openxmlformats.org/officeDocument/2006/relationships/image" Target="../media/image260.wmf"/><Relationship Id="rId9" Type="http://schemas.openxmlformats.org/officeDocument/2006/relationships/oleObject" Target="../embeddings/oleObject217.bin"/><Relationship Id="rId14" Type="http://schemas.openxmlformats.org/officeDocument/2006/relationships/image" Target="../media/image265.wmf"/></Relationships>
</file>

<file path=ppt/slides/_rels/slide81.xml.rels><?xml version="1.0" encoding="UTF-8" standalone="yes"?>
<Relationships xmlns="http://schemas.openxmlformats.org/package/2006/relationships"><Relationship Id="rId8" Type="http://schemas.openxmlformats.org/officeDocument/2006/relationships/image" Target="../media/image271.wmf"/><Relationship Id="rId3" Type="http://schemas.openxmlformats.org/officeDocument/2006/relationships/oleObject" Target="../embeddings/oleObject223.bin"/><Relationship Id="rId7" Type="http://schemas.openxmlformats.org/officeDocument/2006/relationships/oleObject" Target="../embeddings/oleObject225.bin"/><Relationship Id="rId12" Type="http://schemas.openxmlformats.org/officeDocument/2006/relationships/image" Target="../media/image273.wmf"/><Relationship Id="rId2" Type="http://schemas.openxmlformats.org/officeDocument/2006/relationships/slideLayout" Target="../slideLayouts/slideLayout12.xml"/><Relationship Id="rId1" Type="http://schemas.openxmlformats.org/officeDocument/2006/relationships/vmlDrawing" Target="../drawings/vmlDrawing48.vml"/><Relationship Id="rId6" Type="http://schemas.openxmlformats.org/officeDocument/2006/relationships/image" Target="../media/image270.wmf"/><Relationship Id="rId11" Type="http://schemas.openxmlformats.org/officeDocument/2006/relationships/oleObject" Target="../embeddings/oleObject227.bin"/><Relationship Id="rId5" Type="http://schemas.openxmlformats.org/officeDocument/2006/relationships/oleObject" Target="../embeddings/oleObject224.bin"/><Relationship Id="rId10" Type="http://schemas.openxmlformats.org/officeDocument/2006/relationships/image" Target="../media/image272.wmf"/><Relationship Id="rId4" Type="http://schemas.openxmlformats.org/officeDocument/2006/relationships/image" Target="../media/image269.wmf"/><Relationship Id="rId9" Type="http://schemas.openxmlformats.org/officeDocument/2006/relationships/oleObject" Target="../embeddings/oleObject226.bin"/></Relationships>
</file>

<file path=ppt/slides/_rels/slide82.xml.rels><?xml version="1.0" encoding="UTF-8" standalone="yes"?>
<Relationships xmlns="http://schemas.openxmlformats.org/package/2006/relationships"><Relationship Id="rId8" Type="http://schemas.openxmlformats.org/officeDocument/2006/relationships/image" Target="../media/image276.wmf"/><Relationship Id="rId13" Type="http://schemas.openxmlformats.org/officeDocument/2006/relationships/oleObject" Target="../embeddings/oleObject232.bin"/><Relationship Id="rId3" Type="http://schemas.openxmlformats.org/officeDocument/2006/relationships/oleObject" Target="../embeddings/oleObject228.bin"/><Relationship Id="rId7" Type="http://schemas.openxmlformats.org/officeDocument/2006/relationships/oleObject" Target="../embeddings/oleObject230.bin"/><Relationship Id="rId12" Type="http://schemas.openxmlformats.org/officeDocument/2006/relationships/image" Target="../media/image278.wmf"/><Relationship Id="rId2" Type="http://schemas.openxmlformats.org/officeDocument/2006/relationships/slideLayout" Target="../slideLayouts/slideLayout12.xml"/><Relationship Id="rId1" Type="http://schemas.openxmlformats.org/officeDocument/2006/relationships/vmlDrawing" Target="../drawings/vmlDrawing49.vml"/><Relationship Id="rId6" Type="http://schemas.openxmlformats.org/officeDocument/2006/relationships/image" Target="../media/image275.wmf"/><Relationship Id="rId11" Type="http://schemas.openxmlformats.org/officeDocument/2006/relationships/oleObject" Target="file:///C:\Users\mw24\Google%20Drive\Mathcad%2015%20files\Rapid%20mix%20exploration%202.xmcd\Selection%2051%207947%20380%208242" TargetMode="External"/><Relationship Id="rId5" Type="http://schemas.openxmlformats.org/officeDocument/2006/relationships/oleObject" Target="../embeddings/oleObject229.bin"/><Relationship Id="rId10" Type="http://schemas.openxmlformats.org/officeDocument/2006/relationships/image" Target="../media/image277.wmf"/><Relationship Id="rId4" Type="http://schemas.openxmlformats.org/officeDocument/2006/relationships/image" Target="../media/image274.wmf"/><Relationship Id="rId9" Type="http://schemas.openxmlformats.org/officeDocument/2006/relationships/oleObject" Target="../embeddings/oleObject231.bin"/><Relationship Id="rId14" Type="http://schemas.openxmlformats.org/officeDocument/2006/relationships/image" Target="../media/image279.wmf"/></Relationships>
</file>

<file path=ppt/slides/_rels/slide83.xml.rels><?xml version="1.0" encoding="UTF-8" standalone="yes"?>
<Relationships xmlns="http://schemas.openxmlformats.org/package/2006/relationships"><Relationship Id="rId8" Type="http://schemas.openxmlformats.org/officeDocument/2006/relationships/image" Target="../media/image282.wmf"/><Relationship Id="rId13" Type="http://schemas.openxmlformats.org/officeDocument/2006/relationships/oleObject" Target="../embeddings/oleObject238.bin"/><Relationship Id="rId3" Type="http://schemas.openxmlformats.org/officeDocument/2006/relationships/oleObject" Target="../embeddings/oleObject233.bin"/><Relationship Id="rId7" Type="http://schemas.openxmlformats.org/officeDocument/2006/relationships/oleObject" Target="../embeddings/oleObject235.bin"/><Relationship Id="rId12" Type="http://schemas.openxmlformats.org/officeDocument/2006/relationships/image" Target="../media/image284.wmf"/><Relationship Id="rId2" Type="http://schemas.openxmlformats.org/officeDocument/2006/relationships/slideLayout" Target="../slideLayouts/slideLayout12.xml"/><Relationship Id="rId1" Type="http://schemas.openxmlformats.org/officeDocument/2006/relationships/vmlDrawing" Target="../drawings/vmlDrawing50.vml"/><Relationship Id="rId6" Type="http://schemas.openxmlformats.org/officeDocument/2006/relationships/image" Target="../media/image281.wmf"/><Relationship Id="rId11" Type="http://schemas.openxmlformats.org/officeDocument/2006/relationships/oleObject" Target="../embeddings/oleObject237.bin"/><Relationship Id="rId5" Type="http://schemas.openxmlformats.org/officeDocument/2006/relationships/oleObject" Target="../embeddings/oleObject234.bin"/><Relationship Id="rId10" Type="http://schemas.openxmlformats.org/officeDocument/2006/relationships/image" Target="../media/image283.wmf"/><Relationship Id="rId4" Type="http://schemas.openxmlformats.org/officeDocument/2006/relationships/image" Target="../media/image280.wmf"/><Relationship Id="rId9" Type="http://schemas.openxmlformats.org/officeDocument/2006/relationships/oleObject" Target="../embeddings/oleObject236.bin"/><Relationship Id="rId14" Type="http://schemas.openxmlformats.org/officeDocument/2006/relationships/image" Target="../media/image285.wmf"/></Relationships>
</file>

<file path=ppt/slides/_rels/slide84.xml.rels><?xml version="1.0" encoding="UTF-8" standalone="yes"?>
<Relationships xmlns="http://schemas.openxmlformats.org/package/2006/relationships"><Relationship Id="rId8" Type="http://schemas.openxmlformats.org/officeDocument/2006/relationships/image" Target="../media/image288.wmf"/><Relationship Id="rId13" Type="http://schemas.openxmlformats.org/officeDocument/2006/relationships/oleObject" Target="../embeddings/oleObject244.bin"/><Relationship Id="rId3" Type="http://schemas.openxmlformats.org/officeDocument/2006/relationships/oleObject" Target="../embeddings/oleObject239.bin"/><Relationship Id="rId7" Type="http://schemas.openxmlformats.org/officeDocument/2006/relationships/oleObject" Target="../embeddings/oleObject241.bin"/><Relationship Id="rId12" Type="http://schemas.openxmlformats.org/officeDocument/2006/relationships/image" Target="../media/image290.wmf"/><Relationship Id="rId2" Type="http://schemas.openxmlformats.org/officeDocument/2006/relationships/slideLayout" Target="../slideLayouts/slideLayout12.xml"/><Relationship Id="rId1" Type="http://schemas.openxmlformats.org/officeDocument/2006/relationships/vmlDrawing" Target="../drawings/vmlDrawing51.vml"/><Relationship Id="rId6" Type="http://schemas.openxmlformats.org/officeDocument/2006/relationships/image" Target="../media/image287.wmf"/><Relationship Id="rId11" Type="http://schemas.openxmlformats.org/officeDocument/2006/relationships/oleObject" Target="../embeddings/oleObject243.bin"/><Relationship Id="rId5" Type="http://schemas.openxmlformats.org/officeDocument/2006/relationships/oleObject" Target="../embeddings/oleObject240.bin"/><Relationship Id="rId10" Type="http://schemas.openxmlformats.org/officeDocument/2006/relationships/image" Target="../media/image289.wmf"/><Relationship Id="rId4" Type="http://schemas.openxmlformats.org/officeDocument/2006/relationships/image" Target="../media/image286.wmf"/><Relationship Id="rId9" Type="http://schemas.openxmlformats.org/officeDocument/2006/relationships/oleObject" Target="../embeddings/oleObject242.bin"/><Relationship Id="rId14" Type="http://schemas.openxmlformats.org/officeDocument/2006/relationships/image" Target="../media/image291.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slideLayout" Target="../slideLayouts/slideLayout9.xml"/><Relationship Id="rId1" Type="http://schemas.openxmlformats.org/officeDocument/2006/relationships/vmlDrawing" Target="../drawings/vmlDrawing52.vml"/><Relationship Id="rId5" Type="http://schemas.openxmlformats.org/officeDocument/2006/relationships/image" Target="../media/image292.wmf"/><Relationship Id="rId4" Type="http://schemas.openxmlformats.org/officeDocument/2006/relationships/oleObject" Target="../embeddings/oleObject245.bin"/></Relationships>
</file>

<file path=ppt/slides/_rels/slide88.xml.rels><?xml version="1.0" encoding="UTF-8" standalone="yes"?>
<Relationships xmlns="http://schemas.openxmlformats.org/package/2006/relationships"><Relationship Id="rId8" Type="http://schemas.openxmlformats.org/officeDocument/2006/relationships/image" Target="../media/image1880.png"/><Relationship Id="rId3" Type="http://schemas.openxmlformats.org/officeDocument/2006/relationships/image" Target="../media/image65.jpeg"/><Relationship Id="rId7" Type="http://schemas.openxmlformats.org/officeDocument/2006/relationships/image" Target="../media/image293.wmf"/><Relationship Id="rId2" Type="http://schemas.openxmlformats.org/officeDocument/2006/relationships/slideLayout" Target="../slideLayouts/slideLayout9.xml"/><Relationship Id="rId1" Type="http://schemas.openxmlformats.org/officeDocument/2006/relationships/vmlDrawing" Target="../drawings/vmlDrawing53.vml"/><Relationship Id="rId6" Type="http://schemas.openxmlformats.org/officeDocument/2006/relationships/oleObject" Target="../embeddings/oleObject246.bin"/><Relationship Id="rId5" Type="http://schemas.openxmlformats.org/officeDocument/2006/relationships/image" Target="../media/image1870.png"/><Relationship Id="rId10" Type="http://schemas.openxmlformats.org/officeDocument/2006/relationships/image" Target="../media/image294.wmf"/><Relationship Id="rId4" Type="http://schemas.openxmlformats.org/officeDocument/2006/relationships/image" Target="../media/image1860.png"/><Relationship Id="rId9" Type="http://schemas.openxmlformats.org/officeDocument/2006/relationships/oleObject" Target="../embeddings/oleObject247.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17.jpeg"/><Relationship Id="rId2" Type="http://schemas.openxmlformats.org/officeDocument/2006/relationships/slideLayout" Target="../slideLayouts/slideLayout9.xml"/><Relationship Id="rId1" Type="http://schemas.openxmlformats.org/officeDocument/2006/relationships/vmlDrawing" Target="../drawings/vmlDrawing3.vml"/><Relationship Id="rId6" Type="http://schemas.openxmlformats.org/officeDocument/2006/relationships/image" Target="../media/image16.wmf"/><Relationship Id="rId5" Type="http://schemas.openxmlformats.org/officeDocument/2006/relationships/oleObject" Target="../embeddings/oleObject6.bin"/><Relationship Id="rId4" Type="http://schemas.openxmlformats.org/officeDocument/2006/relationships/image" Target="../media/image1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smtClean="0"/>
              <a:t>Flocculation Models</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Mechanical Flocculators and Energy Dissipation Rate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Model the mixing unit as a flat plate moving normal to the fluid (infinite fluid)</a:t>
                </a:r>
              </a:p>
              <a:p>
                <a:r>
                  <a:rPr lang="en-US" dirty="0" smtClean="0"/>
                  <a:t>The maximum energy dissipation rate is given by</a:t>
                </a:r>
              </a:p>
              <a:p>
                <a:endParaRPr lang="en-US" dirty="0" smtClean="0"/>
              </a:p>
              <a:p>
                <a:r>
                  <a:rPr lang="en-US" dirty="0" smtClean="0"/>
                  <a:t>Closely spaced plates will</a:t>
                </a:r>
                <a:br>
                  <a:rPr lang="en-US" dirty="0" smtClean="0"/>
                </a:br>
                <a:r>
                  <a:rPr lang="en-US" dirty="0" smtClean="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smtClean="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graphicFrame>
        <p:nvGraphicFramePr>
          <p:cNvPr id="4" name="Object 3"/>
          <p:cNvGraphicFramePr>
            <a:graphicFrameLocks noChangeAspect="1"/>
          </p:cNvGraphicFramePr>
          <p:nvPr>
            <p:extLst>
              <p:ext uri="{D42A27DB-BD31-4B8C-83A1-F6EECF244321}">
                <p14:modId xmlns:p14="http://schemas.microsoft.com/office/powerpoint/2010/main" val="3593403956"/>
              </p:ext>
            </p:extLst>
          </p:nvPr>
        </p:nvGraphicFramePr>
        <p:xfrm>
          <a:off x="2548231" y="3288978"/>
          <a:ext cx="2095500" cy="927100"/>
        </p:xfrm>
        <a:graphic>
          <a:graphicData uri="http://schemas.openxmlformats.org/presentationml/2006/ole">
            <mc:AlternateContent xmlns:mc="http://schemas.openxmlformats.org/markup-compatibility/2006">
              <mc:Choice xmlns:v="urn:schemas-microsoft-com:vml" Requires="v">
                <p:oleObj spid="_x0000_s2225374" name="Equation" r:id="rId4" imgW="2095200" imgH="927000" progId="Equation.DSMT4">
                  <p:embed/>
                </p:oleObj>
              </mc:Choice>
              <mc:Fallback>
                <p:oleObj name="Equation" r:id="rId4" imgW="2095200" imgH="927000" progId="Equation.DSMT4">
                  <p:embed/>
                  <p:pic>
                    <p:nvPicPr>
                      <p:cNvPr id="0" name="Object 2"/>
                      <p:cNvPicPr>
                        <a:picLocks noChangeAspect="1" noChangeArrowheads="1"/>
                      </p:cNvPicPr>
                      <p:nvPr/>
                    </p:nvPicPr>
                    <p:blipFill>
                      <a:blip r:embed="rId5"/>
                      <a:srcRect/>
                      <a:stretch>
                        <a:fillRect/>
                      </a:stretch>
                    </p:blipFill>
                    <p:spPr bwMode="auto">
                      <a:xfrm>
                        <a:off x="2548231" y="3288978"/>
                        <a:ext cx="2095500"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225160" name="Picture 8" descr="http://spsengineering.com/wp-content/uploads/2010/12/Picture2-300x211.jp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smtClean="0"/>
              <a:t>V is relative velocity between fluid and plate</a:t>
            </a:r>
            <a:endParaRPr lang="en-US" dirty="0"/>
          </a:p>
        </p:txBody>
      </p:sp>
    </p:spTree>
    <p:extLst>
      <p:ext uri="{BB962C8B-B14F-4D97-AF65-F5344CB8AC3E}">
        <p14:creationId xmlns:p14="http://schemas.microsoft.com/office/powerpoint/2010/main" val="124769711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Fluid Dynamics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t>Flat plate normal to the flow</a:t>
                </a:r>
              </a:p>
              <a:p>
                <a:r>
                  <a:rPr lang="en-US" sz="2800" dirty="0" smtClean="0"/>
                  <a:t>1 m wide</a:t>
                </a:r>
              </a:p>
              <a:p>
                <a:r>
                  <a:rPr lang="en-US" sz="2800" dirty="0" smtClean="0"/>
                  <a:t>Flow was 2-D</a:t>
                </a:r>
              </a:p>
              <a:p>
                <a:r>
                  <a:rPr lang="en-US" sz="2800" dirty="0" smtClean="0"/>
                  <a:t>V=1 m/s</a:t>
                </a:r>
              </a:p>
              <a:p>
                <a:r>
                  <a:rPr lang="en-US" sz="2800" dirty="0" smtClean="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smtClean="0"/>
                  <a:t> = 0.04 W/kg</a:t>
                </a:r>
              </a:p>
              <a:p>
                <a:endParaRPr lang="en-US" sz="2800" dirty="0"/>
              </a:p>
              <a:p>
                <a:endParaRPr lang="en-US" sz="2800" dirty="0" smtClean="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smtClean="0"/>
                  <a:t> = 0.34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1931613785"/>
              </p:ext>
            </p:extLst>
          </p:nvPr>
        </p:nvGraphicFramePr>
        <p:xfrm>
          <a:off x="680051" y="4711357"/>
          <a:ext cx="2540000" cy="965200"/>
        </p:xfrm>
        <a:graphic>
          <a:graphicData uri="http://schemas.openxmlformats.org/presentationml/2006/ole">
            <mc:AlternateContent xmlns:mc="http://schemas.openxmlformats.org/markup-compatibility/2006">
              <mc:Choice xmlns:v="urn:schemas-microsoft-com:vml" Requires="v">
                <p:oleObj spid="_x0000_s2226537" name="Equation" r:id="rId7" imgW="2539800" imgH="965160" progId="Equation.DSMT4">
                  <p:embed/>
                </p:oleObj>
              </mc:Choice>
              <mc:Fallback>
                <p:oleObj name="Equation" r:id="rId7" imgW="2539800" imgH="965160" progId="Equation.DSMT4">
                  <p:embed/>
                  <p:pic>
                    <p:nvPicPr>
                      <p:cNvPr id="0" name=""/>
                      <p:cNvPicPr>
                        <a:picLocks noChangeAspect="1" noChangeArrowheads="1"/>
                      </p:cNvPicPr>
                      <p:nvPr/>
                    </p:nvPicPr>
                    <p:blipFill>
                      <a:blip r:embed="rId8"/>
                      <a:srcRect/>
                      <a:stretch>
                        <a:fillRect/>
                      </a:stretch>
                    </p:blipFill>
                    <p:spPr bwMode="auto">
                      <a:xfrm>
                        <a:off x="680051" y="4711357"/>
                        <a:ext cx="254000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226181" name="Picture 5 1"/>
          <p:cNvPicPr>
            <a:picLocks noChangeAspect="1" noChangeArrowheads="1"/>
          </p:cNvPicPr>
          <p:nvPr/>
        </p:nvPicPr>
        <p:blipFill rotWithShape="1">
          <a:blip r:embed="rId9">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9">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smtClean="0"/>
              <a:t>Energy dissipation rate</a:t>
            </a:r>
            <a:endParaRPr lang="en-US" sz="2400" dirty="0"/>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smtClean="0"/>
              <a:t>Streamlines</a:t>
            </a:r>
            <a:endParaRPr lang="en-US" sz="2400" dirty="0"/>
          </a:p>
        </p:txBody>
      </p:sp>
      <p:pic>
        <p:nvPicPr>
          <p:cNvPr id="11" name="Picture 10"/>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86820" y="1984030"/>
            <a:ext cx="1960138" cy="399344"/>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smtClean="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a:t>
                </a:r>
                <a:r>
                  <a:rPr lang="en-US" dirty="0" smtClean="0"/>
                  <a:t>for mechanical flocculators?</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 maximum velocity for mixing units given by 10 State Standards is 3 </a:t>
                </a:r>
                <a:r>
                  <a:rPr lang="en-US" dirty="0" err="1" smtClean="0"/>
                  <a:t>ft</a:t>
                </a:r>
                <a:r>
                  <a:rPr lang="en-US" dirty="0" smtClean="0"/>
                  <a:t>/s</a:t>
                </a:r>
              </a:p>
              <a:p>
                <a:r>
                  <a:rPr lang="en-US" dirty="0" smtClean="0"/>
                  <a:t>No minimum plate width is specified</a:t>
                </a:r>
              </a:p>
              <a:p>
                <a:r>
                  <a:rPr lang="en-US" dirty="0" smtClean="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a:t>
                </a:r>
                <a:r>
                  <a:rPr lang="en-US" dirty="0" smtClean="0"/>
                  <a:t>is comparable to rapid mix!</a:t>
                </a:r>
              </a:p>
              <a:p>
                <a:r>
                  <a:rPr lang="en-US" dirty="0" smtClean="0"/>
                  <a:t>Mechanical flocculators may be breaking flocs in the wake of the mixer</a:t>
                </a:r>
              </a:p>
              <a:p>
                <a:r>
                  <a:rPr lang="en-US" dirty="0" smtClean="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smtClean="0">
                <a:hlinkClick r:id="rId5"/>
              </a:rPr>
              <a:t>http://10statesstandards.com/waterrev2012.pdf</a:t>
            </a:r>
            <a:endParaRPr lang="en-US" sz="1800" dirty="0"/>
          </a:p>
        </p:txBody>
      </p:sp>
      <p:graphicFrame>
        <p:nvGraphicFramePr>
          <p:cNvPr id="5" name="Object 4"/>
          <p:cNvGraphicFramePr>
            <a:graphicFrameLocks noChangeAspect="1"/>
          </p:cNvGraphicFramePr>
          <p:nvPr>
            <p:extLst>
              <p:ext uri="{D42A27DB-BD31-4B8C-83A1-F6EECF244321}">
                <p14:modId xmlns:p14="http://schemas.microsoft.com/office/powerpoint/2010/main" val="3698211501"/>
              </p:ext>
            </p:extLst>
          </p:nvPr>
        </p:nvGraphicFramePr>
        <p:xfrm>
          <a:off x="6714142" y="315773"/>
          <a:ext cx="2095500" cy="927100"/>
        </p:xfrm>
        <a:graphic>
          <a:graphicData uri="http://schemas.openxmlformats.org/presentationml/2006/ole">
            <mc:AlternateContent xmlns:mc="http://schemas.openxmlformats.org/markup-compatibility/2006">
              <mc:Choice xmlns:v="urn:schemas-microsoft-com:vml" Requires="v">
                <p:oleObj spid="_x0000_s2227455" name="Equation" r:id="rId6" imgW="2095200" imgH="927000" progId="Equation.DSMT4">
                  <p:embed/>
                </p:oleObj>
              </mc:Choice>
              <mc:Fallback>
                <p:oleObj name="Equation" r:id="rId6" imgW="2095200" imgH="9270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4142" y="315773"/>
                        <a:ext cx="2095500"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809912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Uniformity of mixing requires </a:t>
            </a:r>
            <a:endParaRPr lang="en-US" dirty="0"/>
          </a:p>
        </p:txBody>
      </p:sp>
      <p:sp>
        <p:nvSpPr>
          <p:cNvPr id="3" name="Content Placeholder 2"/>
          <p:cNvSpPr>
            <a:spLocks noGrp="1"/>
          </p:cNvSpPr>
          <p:nvPr>
            <p:ph idx="1"/>
          </p:nvPr>
        </p:nvSpPr>
        <p:spPr/>
        <p:txBody>
          <a:bodyPr/>
          <a:lstStyle/>
          <a:p>
            <a:r>
              <a:rPr lang="en-US" dirty="0" smtClean="0"/>
              <a:t>“Flocculation reactors should be designed to have </a:t>
            </a:r>
            <a:r>
              <a:rPr lang="en-US" b="1" dirty="0" smtClean="0"/>
              <a:t>relatively uniform mixing </a:t>
            </a:r>
            <a:r>
              <a:rPr lang="en-US" dirty="0" smtClean="0"/>
              <a:t>intensities throughout the reactor.”</a:t>
            </a:r>
          </a:p>
          <a:p>
            <a:r>
              <a:rPr lang="en-US" dirty="0" smtClean="0"/>
              <a:t>“If the mixing intensity varies considerably across the reactor, substantial breakup will occur in the portions of the reactor with the highest intensities, thereby acting against the flocculation desired.”</a:t>
            </a:r>
            <a:endParaRPr lang="en-US" dirty="0"/>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smtClean="0"/>
              <a:t>Benjamin and Lawler. Water Quality Engineering: Physical/Chemical Treatment Processes (page 833)</a:t>
            </a:r>
            <a:endParaRPr lang="en-US" sz="2000" dirty="0"/>
          </a:p>
        </p:txBody>
      </p:sp>
    </p:spTree>
    <p:extLst>
      <p:ext uri="{BB962C8B-B14F-4D97-AF65-F5344CB8AC3E}">
        <p14:creationId xmlns:p14="http://schemas.microsoft.com/office/powerpoint/2010/main" val="29367077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smtClean="0"/>
              <a:t>Mechanical Flocculators Summary</a:t>
            </a:r>
            <a:endParaRPr lang="en-US" dirty="0"/>
          </a:p>
        </p:txBody>
      </p:sp>
      <p:sp>
        <p:nvSpPr>
          <p:cNvPr id="3" name="Content Placeholder 2"/>
          <p:cNvSpPr>
            <a:spLocks noGrp="1"/>
          </p:cNvSpPr>
          <p:nvPr>
            <p:ph idx="1"/>
          </p:nvPr>
        </p:nvSpPr>
        <p:spPr/>
        <p:txBody>
          <a:bodyPr/>
          <a:lstStyle/>
          <a:p>
            <a:r>
              <a:rPr lang="en-US" dirty="0" smtClean="0"/>
              <a:t>Waste (a small amount of) electricity</a:t>
            </a:r>
          </a:p>
          <a:p>
            <a:r>
              <a:rPr lang="en-US" dirty="0" smtClean="0"/>
              <a:t>Require unnecessary mechanical components</a:t>
            </a:r>
          </a:p>
          <a:p>
            <a:r>
              <a:rPr lang="en-US" dirty="0" smtClean="0"/>
              <a:t>Have a wide distribution of energy dissipation rates (highest in the wake of the paddles) that may break flocs</a:t>
            </a:r>
          </a:p>
          <a:p>
            <a:r>
              <a:rPr lang="en-US" dirty="0" smtClean="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smtClean="0"/>
              <a:t>Hydraulic Flocculators</a:t>
            </a:r>
          </a:p>
        </p:txBody>
      </p:sp>
      <p:sp>
        <p:nvSpPr>
          <p:cNvPr id="101379" name="Rectangle 3"/>
          <p:cNvSpPr>
            <a:spLocks noGrp="1" noChangeArrowheads="1"/>
          </p:cNvSpPr>
          <p:nvPr>
            <p:ph idx="1"/>
          </p:nvPr>
        </p:nvSpPr>
        <p:spPr/>
        <p:txBody>
          <a:bodyPr/>
          <a:lstStyle/>
          <a:p>
            <a:r>
              <a:rPr lang="en-US" dirty="0" smtClean="0"/>
              <a:t>Horizontal baffle</a:t>
            </a:r>
          </a:p>
          <a:p>
            <a:pPr lvl="1"/>
            <a:endParaRPr lang="en-US" dirty="0" smtClean="0"/>
          </a:p>
          <a:p>
            <a:r>
              <a:rPr lang="en-US" dirty="0" smtClean="0"/>
              <a:t>Vertical baffle</a:t>
            </a:r>
          </a:p>
          <a:p>
            <a:pPr lvl="1"/>
            <a:endParaRPr lang="en-US" dirty="0" smtClean="0"/>
          </a:p>
          <a:p>
            <a:r>
              <a:rPr lang="en-US" dirty="0" smtClean="0"/>
              <a:t>Pipe flow (w/ orifices)</a:t>
            </a:r>
          </a:p>
          <a:p>
            <a:pPr lvl="1"/>
            <a:endParaRPr lang="en-US" dirty="0" smtClean="0"/>
          </a:p>
          <a:p>
            <a:r>
              <a:rPr lang="en-US" dirty="0" smtClean="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smtClean="0">
                <a:solidFill>
                  <a:schemeClr val="accent4"/>
                </a:solidFill>
              </a:rPr>
              <a:t>Very low flows and pilot plants</a:t>
            </a:r>
            <a:endParaRPr lang="en-US" sz="2400" dirty="0">
              <a:solidFill>
                <a:schemeClr val="accent4"/>
              </a:solidFill>
            </a:endParaRP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smtClean="0">
                <a:solidFill>
                  <a:schemeClr val="accent4"/>
                </a:solidFill>
              </a:rPr>
              <a:t>A bad idea (cleaning would require a lot of work)</a:t>
            </a:r>
            <a:endParaRPr lang="en-US" sz="2400" dirty="0">
              <a:solidFill>
                <a:schemeClr val="accent4"/>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smtClean="0"/>
              <a:t>Flocculator Geometry</a:t>
            </a:r>
            <a:endParaRPr lang="en-US" dirty="0"/>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smtClean="0"/>
              <a:t>2 Channels</a:t>
            </a:r>
            <a:endParaRPr lang="en-US" dirty="0"/>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smtClean="0"/>
              <a:t>Upper Baffles</a:t>
            </a:r>
            <a:endParaRPr lang="en-US" dirty="0"/>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smtClean="0"/>
              <a:t>Port between channels</a:t>
            </a:r>
            <a:endParaRPr lang="en-US" dirty="0"/>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smtClean="0"/>
              <a:t>Entrance</a:t>
            </a:r>
            <a:endParaRPr lang="en-US" dirty="0"/>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smtClean="0"/>
              <a:t>Lower Baffles</a:t>
            </a:r>
            <a:endParaRPr lang="en-US" dirty="0"/>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smtClean="0"/>
              <a:t>Exit</a:t>
            </a:r>
            <a:endParaRPr lang="en-US" dirty="0"/>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smtClean="0"/>
              <a:t>Why aren’t hydraulic flocculators used more often?</a:t>
            </a:r>
            <a:endParaRPr lang="en-US" dirty="0" smtClean="0"/>
          </a:p>
        </p:txBody>
      </p:sp>
      <p:sp>
        <p:nvSpPr>
          <p:cNvPr id="104451" name="Rectangle 3"/>
          <p:cNvSpPr>
            <a:spLocks noGrp="1" noChangeArrowheads="1"/>
          </p:cNvSpPr>
          <p:nvPr>
            <p:ph idx="1"/>
          </p:nvPr>
        </p:nvSpPr>
        <p:spPr/>
        <p:txBody>
          <a:bodyPr/>
          <a:lstStyle/>
          <a:p>
            <a:r>
              <a:rPr lang="en-US" sz="2400" dirty="0" smtClean="0"/>
              <a:t>Simple construction means that there aren’t any items that private companies (venders) can sell as specialized components</a:t>
            </a:r>
          </a:p>
          <a:p>
            <a:r>
              <a:rPr lang="en-US" sz="2400" dirty="0" smtClean="0"/>
              <a:t>Consulting firms want to be able to pass the design responsibility off to a vender</a:t>
            </a:r>
          </a:p>
          <a:p>
            <a:r>
              <a:rPr lang="en-US" sz="2400" dirty="0" smtClean="0"/>
              <a:t>The presumed operation flexibility of mechanical flocculators (variable speed motor driving a slow mixing unit) </a:t>
            </a:r>
          </a:p>
          <a:p>
            <a:r>
              <a:rPr lang="en-US" sz="2400" dirty="0" smtClean="0"/>
              <a:t>Poor documentation of design approach for hydraulic flocculators (special permission required to use in the US!)</a:t>
            </a:r>
          </a:p>
          <a:p>
            <a:r>
              <a:rPr lang="en-US" sz="2400" dirty="0" smtClean="0"/>
              <a:t>Using electricity is cool, design innovation is suspect…</a:t>
            </a:r>
          </a:p>
          <a:p>
            <a:r>
              <a:rPr lang="en-US" sz="2400" dirty="0" smtClean="0"/>
              <a:t>Prior to AguaClara we didn’t have a design algorithm based on the fundamental physics</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smtClean="0"/>
              <a:t>Schulz and </a:t>
            </a:r>
            <a:r>
              <a:rPr lang="en-US" dirty="0" err="1" smtClean="0"/>
              <a:t>Okun</a:t>
            </a:r>
            <a:r>
              <a:rPr lang="en-US" dirty="0" smtClean="0"/>
              <a:t> (Hydraulic flocculators)</a:t>
            </a:r>
          </a:p>
        </p:txBody>
      </p:sp>
      <p:sp>
        <p:nvSpPr>
          <p:cNvPr id="102403" name="Rectangle 3"/>
          <p:cNvSpPr>
            <a:spLocks noGrp="1" noChangeArrowheads="1"/>
          </p:cNvSpPr>
          <p:nvPr>
            <p:ph idx="1"/>
          </p:nvPr>
        </p:nvSpPr>
        <p:spPr/>
        <p:txBody>
          <a:bodyPr/>
          <a:lstStyle/>
          <a:p>
            <a:r>
              <a:rPr lang="en-US" sz="2800" dirty="0" smtClean="0"/>
              <a:t>Recommend velocity between 0.1 and 0.3 m/s</a:t>
            </a:r>
          </a:p>
          <a:p>
            <a:r>
              <a:rPr lang="en-US" sz="2800" dirty="0" smtClean="0"/>
              <a:t>Distance between baffles at least 45 cm</a:t>
            </a:r>
          </a:p>
          <a:p>
            <a:r>
              <a:rPr lang="en-US" sz="2800" dirty="0" smtClean="0"/>
              <a:t>Water must be at least 1 m deep</a:t>
            </a:r>
          </a:p>
          <a:p>
            <a:r>
              <a:rPr lang="en-US" sz="2800" dirty="0" smtClean="0"/>
              <a:t>Q must be greater than 10,000 m</a:t>
            </a:r>
            <a:r>
              <a:rPr lang="en-US" sz="2800" baseline="30000" dirty="0" smtClean="0"/>
              <a:t>3</a:t>
            </a:r>
            <a:r>
              <a:rPr lang="en-US" sz="2800" dirty="0" smtClean="0"/>
              <a:t>/day (115 L/s)</a:t>
            </a:r>
          </a:p>
          <a:p>
            <a:r>
              <a:rPr lang="en-US" sz="2800" dirty="0" err="1" smtClean="0"/>
              <a:t>G</a:t>
            </a:r>
            <a:r>
              <a:rPr lang="en-US" sz="2800" dirty="0" err="1" smtClean="0">
                <a:latin typeface="Symbol" pitchFamily="18" charset="2"/>
              </a:rPr>
              <a:t>q</a:t>
            </a:r>
            <a:r>
              <a:rPr lang="en-US" sz="2800" dirty="0" smtClean="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pic>
        <p:nvPicPr>
          <p:cNvPr id="553986" name="Picture 2"/>
          <p:cNvPicPr>
            <a:picLocks noChangeAspect="1" noChangeArrowheads="1"/>
          </p:cNvPicPr>
          <p:nvPr/>
        </p:nvPicPr>
        <p:blipFill>
          <a:blip r:embed="rId3" cstate="print"/>
          <a:srcRect/>
          <a:stretch>
            <a:fillRect/>
          </a:stretch>
        </p:blipFill>
        <p:spPr bwMode="auto">
          <a:xfrm>
            <a:off x="9144000" y="6089680"/>
            <a:ext cx="2680946" cy="768320"/>
          </a:xfrm>
          <a:prstGeom prst="rect">
            <a:avLst/>
          </a:prstGeom>
          <a:noFill/>
          <a:ln w="9525">
            <a:noFill/>
            <a:miter lim="800000"/>
            <a:headEnd/>
            <a:tailEnd/>
          </a:ln>
          <a:effectLst/>
        </p:spPr>
      </p:pic>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smtClean="0">
                <a:solidFill>
                  <a:schemeClr val="folHlink"/>
                </a:solidFill>
              </a:rPr>
              <a:t>What length scale could make a dimensionless parameter?</a:t>
            </a:r>
            <a:endParaRPr lang="en-US" dirty="0">
              <a:solidFill>
                <a:schemeClr val="folHlink"/>
              </a:solidFill>
            </a:endParaRP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5" presetClass="path" presetSubtype="0" accel="50000" decel="50000" fill="hold" nodeType="clickEffect">
                                  <p:stCondLst>
                                    <p:cond delay="0"/>
                                  </p:stCondLst>
                                  <p:childTnLst>
                                    <p:animMotion origin="layout" path="M 2.22222E-6 -3.7037E-6 L -0.7066 -3.7037E-6 " pathEditMode="relative" rAng="0" ptsTypes="AA">
                                      <p:cBhvr>
                                        <p:cTn id="34" dur="2000" fill="hold"/>
                                        <p:tgtEl>
                                          <p:spTgt spid="553986"/>
                                        </p:tgtEl>
                                        <p:attrNameLst>
                                          <p:attrName>ppt_x</p:attrName>
                                          <p:attrName>ppt_y</p:attrName>
                                        </p:attrNameLst>
                                      </p:cBhvr>
                                      <p:rCtr x="-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smtClean="0"/>
              <a:t>AguaClara flocculator design continues to evolve rapidly</a:t>
            </a:r>
            <a:endParaRPr lang="en-US" sz="4000" dirty="0"/>
          </a:p>
        </p:txBody>
      </p:sp>
      <p:sp>
        <p:nvSpPr>
          <p:cNvPr id="92163" name="Rectangle 3"/>
          <p:cNvSpPr>
            <a:spLocks noGrp="1" noChangeArrowheads="1"/>
          </p:cNvSpPr>
          <p:nvPr>
            <p:ph idx="1"/>
          </p:nvPr>
        </p:nvSpPr>
        <p:spPr/>
        <p:txBody>
          <a:bodyPr/>
          <a:lstStyle/>
          <a:p>
            <a:r>
              <a:rPr lang="en-US" sz="2400" dirty="0" smtClean="0"/>
              <a:t>2005 - We used conventional guidelines based on velocity gradient to design the first low flow vertical flocculator</a:t>
            </a:r>
          </a:p>
          <a:p>
            <a:r>
              <a:rPr lang="en-US" sz="2400" dirty="0" smtClean="0"/>
              <a:t>2010 - We designed using energy dissipation rate and accounted for the nonuniformity of the energy dissipation rate (</a:t>
            </a:r>
            <a:r>
              <a:rPr lang="en-US" sz="2400" dirty="0">
                <a:latin typeface="Symbol" pitchFamily="18" charset="2"/>
              </a:rPr>
              <a:t>q </a:t>
            </a:r>
            <a:r>
              <a:rPr lang="en-US" sz="2400" dirty="0"/>
              <a:t>= </a:t>
            </a:r>
            <a:r>
              <a:rPr lang="en-US" sz="2400" dirty="0" smtClean="0"/>
              <a:t>15 </a:t>
            </a:r>
            <a:r>
              <a:rPr lang="en-US" sz="2400" dirty="0"/>
              <a:t>minutes)</a:t>
            </a:r>
            <a:endParaRPr lang="en-US" sz="2400" dirty="0" smtClean="0"/>
          </a:p>
          <a:p>
            <a:r>
              <a:rPr lang="en-US" sz="2400" dirty="0" smtClean="0"/>
              <a:t>2015 – We added obstacles to decrease the distance between expansions to make all of our flocculators have maximum collision efficiency (</a:t>
            </a:r>
            <a:r>
              <a:rPr lang="en-US" sz="2400" dirty="0" smtClean="0">
                <a:latin typeface="Symbol" pitchFamily="18" charset="2"/>
              </a:rPr>
              <a:t>q </a:t>
            </a:r>
            <a:r>
              <a:rPr lang="en-US" sz="2400" dirty="0" smtClean="0"/>
              <a:t>= 8 minutes)</a:t>
            </a:r>
          </a:p>
          <a:p>
            <a:r>
              <a:rPr lang="en-US" sz="2400" dirty="0" smtClean="0"/>
              <a:t>2016 – Learned that particle/floc collisions are dominated by viscous shear (not by turbulent eddies)</a:t>
            </a:r>
          </a:p>
          <a:p>
            <a:r>
              <a:rPr lang="en-US" sz="2400" dirty="0" smtClean="0"/>
              <a:t>201x –We increase the efficiency of removal of small particles </a:t>
            </a:r>
            <a:r>
              <a:rPr lang="en-US" sz="2400" dirty="0"/>
              <a:t>(</a:t>
            </a:r>
            <a:r>
              <a:rPr lang="en-US" sz="2400" dirty="0">
                <a:latin typeface="Symbol" pitchFamily="18" charset="2"/>
              </a:rPr>
              <a:t>q </a:t>
            </a:r>
            <a:r>
              <a:rPr lang="en-US" sz="2400" dirty="0"/>
              <a:t>= </a:t>
            </a:r>
            <a:r>
              <a:rPr lang="en-US" sz="2400" dirty="0" smtClean="0"/>
              <a:t>1 minute) ???????</a:t>
            </a:r>
            <a:endParaRPr lang="en-US" sz="2400" dirty="0"/>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 of Knowledge Alert</a:t>
            </a:r>
            <a:endParaRPr lang="en-US" dirty="0"/>
          </a:p>
        </p:txBody>
      </p:sp>
      <p:sp>
        <p:nvSpPr>
          <p:cNvPr id="3" name="Content Placeholder 2"/>
          <p:cNvSpPr>
            <a:spLocks noGrp="1"/>
          </p:cNvSpPr>
          <p:nvPr>
            <p:ph idx="1"/>
          </p:nvPr>
        </p:nvSpPr>
        <p:spPr/>
        <p:txBody>
          <a:bodyPr/>
          <a:lstStyle/>
          <a:p>
            <a:r>
              <a:rPr lang="en-US" sz="2800" dirty="0" smtClean="0"/>
              <a:t>Why would we ever think that the baffled flocculators invented over 100 years ago were the optimal design for flocculation? (room to improve!)</a:t>
            </a:r>
          </a:p>
          <a:p>
            <a:r>
              <a:rPr lang="en-US" sz="2800" dirty="0" smtClean="0"/>
              <a:t>We have better coagulants now. Might that influence flocculator design?</a:t>
            </a:r>
          </a:p>
          <a:p>
            <a:r>
              <a:rPr lang="en-US" sz="2800" dirty="0" smtClean="0"/>
              <a:t>We are only now beginning to understand the physics of fractal flocculation</a:t>
            </a:r>
          </a:p>
          <a:p>
            <a:r>
              <a:rPr lang="en-US" sz="2800" dirty="0" smtClean="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smtClean="0"/>
              <a:t>Fractal Flocculation Theory</a:t>
            </a:r>
            <a:endParaRPr lang="en-US" dirty="0"/>
          </a:p>
        </p:txBody>
      </p:sp>
      <p:sp>
        <p:nvSpPr>
          <p:cNvPr id="72707" name="Rectangle 3"/>
          <p:cNvSpPr>
            <a:spLocks noGrp="1" noChangeArrowheads="1"/>
          </p:cNvSpPr>
          <p:nvPr>
            <p:ph idx="1"/>
          </p:nvPr>
        </p:nvSpPr>
        <p:spPr>
          <a:xfrm>
            <a:off x="457198" y="1600200"/>
            <a:ext cx="7651631" cy="4525963"/>
          </a:xfrm>
        </p:spPr>
        <p:txBody>
          <a:bodyPr/>
          <a:lstStyle/>
          <a:p>
            <a:r>
              <a:rPr lang="en-US" sz="2800" dirty="0" smtClean="0"/>
              <a:t>Turbulence is caused by expansions</a:t>
            </a:r>
          </a:p>
          <a:p>
            <a:r>
              <a:rPr lang="en-US" sz="2800" dirty="0" smtClean="0"/>
              <a:t>Particles and flocs are transported to collide with each other by </a:t>
            </a:r>
            <a:r>
              <a:rPr lang="en-US" sz="2800" dirty="0"/>
              <a:t>turbulent eddies </a:t>
            </a:r>
            <a:r>
              <a:rPr lang="en-US" sz="2800" dirty="0" smtClean="0"/>
              <a:t>and over short distances by viscous shear and Brownian motion.</a:t>
            </a:r>
          </a:p>
          <a:p>
            <a:r>
              <a:rPr lang="en-US" sz="2800" dirty="0" smtClean="0"/>
              <a:t>Flocs grow in size with each successful collision</a:t>
            </a:r>
          </a:p>
          <a:p>
            <a:r>
              <a:rPr lang="en-US" sz="2800" dirty="0" smtClean="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smtClean="0">
                <a:latin typeface="Arial" charset="0"/>
              </a:rPr>
              <a:t>Flocculation model and collision potential for reactors with flows characterized by high Peclet numbers </a:t>
            </a:r>
          </a:p>
          <a:p>
            <a:pPr lvl="0"/>
            <a:r>
              <a:rPr lang="en-US" sz="1400" b="1" dirty="0" smtClean="0">
                <a:latin typeface="Arial" charset="0"/>
              </a:rPr>
              <a:t>Monroe L. Weber-Shirk</a:t>
            </a:r>
            <a:r>
              <a:rPr lang="en-US" sz="1400" b="1" dirty="0" smtClean="0">
                <a:latin typeface="Arial" charset="0"/>
                <a:hlinkClick r:id="rId3"/>
              </a:rPr>
              <a:t>  </a:t>
            </a:r>
            <a:r>
              <a:rPr lang="en-US" sz="200" b="1" baseline="30000" dirty="0" smtClean="0">
                <a:latin typeface="Arial" charset="0"/>
                <a:hlinkClick r:id="rId3"/>
              </a:rPr>
              <a:t> </a:t>
            </a:r>
            <a:r>
              <a:rPr lang="en-US" sz="1400" b="1" baseline="30000" dirty="0" smtClean="0">
                <a:latin typeface="Arial" charset="0"/>
                <a:hlinkClick r:id="rId3"/>
              </a:rPr>
              <a:t> </a:t>
            </a:r>
            <a:r>
              <a:rPr lang="en-US" sz="700" b="1" baseline="30000" dirty="0" smtClean="0">
                <a:latin typeface="Arial" charset="0"/>
              </a:rPr>
              <a:t>,</a:t>
            </a:r>
            <a:r>
              <a:rPr lang="en-US" sz="1400" b="1" baseline="30000" dirty="0" smtClean="0">
                <a:latin typeface="Arial" charset="0"/>
              </a:rPr>
              <a:t> </a:t>
            </a:r>
            <a:r>
              <a:rPr lang="en-US" sz="1400" b="1" baseline="30000" dirty="0" smtClean="0">
                <a:latin typeface="Arial" charset="0"/>
                <a:hlinkClick r:id="rId3"/>
              </a:rPr>
              <a:t>a</a:t>
            </a:r>
            <a:r>
              <a:rPr lang="en-US" sz="1400" b="1" baseline="30000" dirty="0" smtClean="0">
                <a:latin typeface="Arial" charset="0"/>
              </a:rPr>
              <a:t>, </a:t>
            </a:r>
            <a:r>
              <a:rPr lang="en-US" sz="1400" b="1" baseline="30000" dirty="0" smtClean="0">
                <a:latin typeface="Arial" charset="0"/>
                <a:hlinkClick r:id="rId4"/>
              </a:rPr>
              <a:t>  </a:t>
            </a:r>
            <a:r>
              <a:rPr lang="en-US" sz="700" b="1" dirty="0" smtClean="0">
                <a:latin typeface="Arial" charset="0"/>
              </a:rPr>
              <a:t> </a:t>
            </a:r>
            <a:r>
              <a:rPr lang="en-US" sz="1400" b="1" dirty="0" smtClean="0">
                <a:latin typeface="Arial" charset="0"/>
              </a:rPr>
              <a:t>and </a:t>
            </a:r>
            <a:r>
              <a:rPr lang="en-US" sz="1400" b="1" baseline="30000" dirty="0" smtClean="0">
                <a:latin typeface="Arial" charset="0"/>
              </a:rPr>
              <a:t>Leonard W. </a:t>
            </a:r>
            <a:r>
              <a:rPr lang="en-US" sz="1400" b="1" baseline="30000" dirty="0" err="1" smtClean="0">
                <a:latin typeface="Arial" charset="0"/>
              </a:rPr>
              <a:t>Lion</a:t>
            </a:r>
            <a:r>
              <a:rPr lang="en-US" sz="1400" b="1" baseline="30000" dirty="0" err="1" smtClean="0">
                <a:latin typeface="Arial" charset="0"/>
                <a:hlinkClick r:id="rId3"/>
              </a:rPr>
              <a:t>a</a:t>
            </a:r>
            <a:endParaRPr lang="en-US" sz="1400" b="1" baseline="30000" dirty="0" smtClean="0">
              <a:latin typeface="Arial" charset="0"/>
            </a:endParaRPr>
          </a:p>
          <a:p>
            <a:r>
              <a:rPr lang="en-US" sz="1400" dirty="0" smtClean="0">
                <a:hlinkClick r:id="rId5"/>
              </a:rPr>
              <a:t>http://dx.doi.org/10.1016/j.watres.2010.06.026</a:t>
            </a:r>
            <a:endParaRPr lang="en-US" sz="1400" dirty="0" smtClean="0"/>
          </a:p>
        </p:txBody>
      </p:sp>
      <p:sp>
        <p:nvSpPr>
          <p:cNvPr id="6" name="TextBox 5"/>
          <p:cNvSpPr txBox="1"/>
          <p:nvPr/>
        </p:nvSpPr>
        <p:spPr>
          <a:xfrm>
            <a:off x="904067" y="5304644"/>
            <a:ext cx="5997065" cy="707886"/>
          </a:xfrm>
          <a:prstGeom prst="rect">
            <a:avLst/>
          </a:prstGeom>
          <a:noFill/>
        </p:spPr>
        <p:txBody>
          <a:bodyPr wrap="square" rtlCol="0">
            <a:spAutoFit/>
          </a:bodyPr>
          <a:lstStyle/>
          <a:p>
            <a:r>
              <a:rPr lang="en-US" sz="2000" dirty="0" smtClean="0"/>
              <a:t>*hypothesis from 2012. Might also be a limit on the sum of the diameters</a:t>
            </a:r>
            <a:endParaRPr lang="en-US" sz="2000" dirty="0"/>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Flocculation </a:t>
            </a:r>
            <a:r>
              <a:rPr lang="en-US" sz="2800" dirty="0"/>
              <a:t>models </a:t>
            </a:r>
            <a:r>
              <a:rPr lang="en-US" sz="2800" dirty="0" smtClean="0"/>
              <a:t>based on geometry and stickiness of nanoparticles can predict performance</a:t>
            </a:r>
            <a:endParaRPr lang="en-US" sz="2800" dirty="0"/>
          </a:p>
        </p:txBody>
      </p:sp>
      <p:sp>
        <p:nvSpPr>
          <p:cNvPr id="2" name="Text Placeholder 1"/>
          <p:cNvSpPr>
            <a:spLocks noGrp="1"/>
          </p:cNvSpPr>
          <p:nvPr>
            <p:ph idx="1"/>
          </p:nvPr>
        </p:nvSpPr>
        <p:spPr/>
        <p:txBody>
          <a:bodyPr>
            <a:normAutofit/>
          </a:bodyPr>
          <a:lstStyle/>
          <a:p>
            <a:r>
              <a:rPr lang="en-US" dirty="0" smtClean="0"/>
              <a:t>The coagulant forms sticky nanoparticles</a:t>
            </a:r>
          </a:p>
          <a:p>
            <a:r>
              <a:rPr lang="en-US" dirty="0" smtClean="0"/>
              <a:t>The bond between a coagulant nanoparticle and a clay platelet is strong</a:t>
            </a:r>
          </a:p>
          <a:p>
            <a:r>
              <a:rPr lang="en-US" dirty="0" smtClean="0"/>
              <a:t>The </a:t>
            </a:r>
            <a:r>
              <a:rPr lang="en-US" dirty="0"/>
              <a:t>bond between </a:t>
            </a:r>
            <a:r>
              <a:rPr lang="en-US" dirty="0" smtClean="0"/>
              <a:t>two </a:t>
            </a:r>
            <a:r>
              <a:rPr lang="en-US" dirty="0"/>
              <a:t>coagulant </a:t>
            </a:r>
            <a:r>
              <a:rPr lang="en-US" dirty="0" smtClean="0"/>
              <a:t>nanoparticles is weaker </a:t>
            </a:r>
          </a:p>
          <a:p>
            <a:r>
              <a:rPr lang="en-US" dirty="0" smtClean="0"/>
              <a:t>Macromolecules of dissolved organic matter (DOM) cover the coagulant nanoparticles (and DOM isn’t sticky)</a:t>
            </a:r>
            <a:endParaRPr lang="en-US" dirty="0"/>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smtClean="0">
                <a:latin typeface="Helvetica" panose="020B0604020202020204" pitchFamily="34" charset="0"/>
                <a:cs typeface="Helvetica" panose="020B0604020202020204" pitchFamily="34" charset="0"/>
              </a:rPr>
              <a:t>There is still much to learn about flocculation!</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0714817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Human hair is 50 mm in diameter</a:t>
            </a:r>
            <a:endParaRPr lang="en-US" dirty="0"/>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smtClean="0"/>
              <a:t>clay</a:t>
            </a:r>
            <a:endParaRPr lang="en-US" dirty="0"/>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smtClean="0"/>
              <a:t>bacterial cell</a:t>
            </a:r>
            <a:endParaRPr lang="en-US" dirty="0"/>
          </a:p>
        </p:txBody>
      </p:sp>
    </p:spTree>
    <p:extLst>
      <p:ext uri="{BB962C8B-B14F-4D97-AF65-F5344CB8AC3E}">
        <p14:creationId xmlns:p14="http://schemas.microsoft.com/office/powerpoint/2010/main" val="133698188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Sizes of a few particles</a:t>
            </a:r>
            <a:endParaRPr lang="en-US" dirty="0"/>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smtClean="0">
                <a:latin typeface="Helvetica" panose="020B0604020202020204" pitchFamily="34" charset="0"/>
                <a:cs typeface="Helvetica" panose="020B0604020202020204" pitchFamily="34" charset="0"/>
              </a:rPr>
              <a:t>7000 nm, 7 </a:t>
            </a:r>
            <a:r>
              <a:rPr lang="en-US" dirty="0" smtClean="0">
                <a:latin typeface="Symbol" panose="05050102010706020507" pitchFamily="18" charset="2"/>
                <a:cs typeface="Helvetica" panose="020B0604020202020204" pitchFamily="34" charset="0"/>
              </a:rPr>
              <a:t>m</a:t>
            </a:r>
            <a:r>
              <a:rPr lang="en-US" dirty="0" smtClean="0">
                <a:latin typeface="Helvetica" panose="020B0604020202020204" pitchFamily="34" charset="0"/>
                <a:cs typeface="Helvetica" panose="020B0604020202020204" pitchFamily="34" charset="0"/>
              </a:rPr>
              <a:t>m, 0.007 mm</a:t>
            </a:r>
            <a:endParaRPr lang="en-US" dirty="0">
              <a:latin typeface="Helvetica" panose="020B0604020202020204" pitchFamily="34" charset="0"/>
              <a:cs typeface="Helvetica" panose="020B0604020202020204" pitchFamily="34" charset="0"/>
            </a:endParaRP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smtClean="0">
                <a:latin typeface="Helvetica" panose="020B0604020202020204" pitchFamily="34" charset="0"/>
                <a:cs typeface="Helvetica" panose="020B0604020202020204" pitchFamily="34" charset="0"/>
              </a:rPr>
              <a:t>90 nm, 0.09 </a:t>
            </a:r>
            <a:r>
              <a:rPr lang="en-US" dirty="0" smtClean="0">
                <a:latin typeface="Symbol" panose="05050102010706020507" pitchFamily="18" charset="2"/>
                <a:cs typeface="Helvetica" panose="020B0604020202020204" pitchFamily="34" charset="0"/>
              </a:rPr>
              <a:t>m</a:t>
            </a:r>
            <a:r>
              <a:rPr lang="en-US" dirty="0" smtClean="0">
                <a:latin typeface="Helvetica" panose="020B0604020202020204" pitchFamily="34" charset="0"/>
                <a:cs typeface="Helvetica" panose="020B0604020202020204" pitchFamily="34" charset="0"/>
              </a:rPr>
              <a:t>m</a:t>
            </a:r>
            <a:endParaRPr lang="en-US" dirty="0">
              <a:latin typeface="Helvetica" panose="020B0604020202020204" pitchFamily="34" charset="0"/>
              <a:cs typeface="Helvetica" panose="020B0604020202020204" pitchFamily="34" charset="0"/>
            </a:endParaRP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smtClean="0">
                  <a:latin typeface="Helvetica" panose="020B0604020202020204" pitchFamily="34" charset="0"/>
                  <a:cs typeface="Helvetica" panose="020B0604020202020204" pitchFamily="34" charset="0"/>
                </a:rPr>
                <a:t>clay</a:t>
              </a:r>
              <a:endParaRPr lang="en-US" dirty="0">
                <a:latin typeface="Helvetica" panose="020B0604020202020204" pitchFamily="34" charset="0"/>
                <a:cs typeface="Helvetica" panose="020B0604020202020204" pitchFamily="34" charset="0"/>
              </a:endParaRP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smtClean="0"/>
                <a:t>Nanoparticle of coagulant</a:t>
              </a:r>
              <a:endParaRPr lang="en-US" dirty="0"/>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smtClean="0">
                  <a:latin typeface="Helvetica" panose="020B0604020202020204" pitchFamily="34" charset="0"/>
                  <a:cs typeface="Helvetica" panose="020B0604020202020204" pitchFamily="34" charset="0"/>
                </a:rPr>
                <a:t>bacteria</a:t>
              </a:r>
              <a:endParaRPr lang="en-US" dirty="0">
                <a:latin typeface="Helvetica" panose="020B0604020202020204" pitchFamily="34" charset="0"/>
                <a:cs typeface="Helvetica" panose="020B0604020202020204" pitchFamily="34" charset="0"/>
              </a:endParaRP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smtClean="0">
                <a:latin typeface="Helvetica" panose="020B0604020202020204" pitchFamily="34" charset="0"/>
                <a:cs typeface="Helvetica" panose="020B0604020202020204" pitchFamily="34" charset="0"/>
              </a:rPr>
              <a:t>1000 nm, 1 </a:t>
            </a:r>
            <a:r>
              <a:rPr lang="en-US" dirty="0" smtClean="0">
                <a:latin typeface="Symbol" panose="05050102010706020507" pitchFamily="18" charset="2"/>
                <a:cs typeface="Helvetica" panose="020B0604020202020204" pitchFamily="34" charset="0"/>
              </a:rPr>
              <a:t>m</a:t>
            </a:r>
            <a:r>
              <a:rPr lang="en-US" dirty="0" smtClean="0">
                <a:latin typeface="Helvetica" panose="020B0604020202020204" pitchFamily="34" charset="0"/>
                <a:cs typeface="Helvetica" panose="020B0604020202020204" pitchFamily="34" charset="0"/>
              </a:rPr>
              <a:t>m, 0.001 mm</a:t>
            </a:r>
            <a:endParaRPr lang="en-US" dirty="0">
              <a:latin typeface="Helvetica" panose="020B0604020202020204" pitchFamily="34" charset="0"/>
              <a:cs typeface="Helvetica" panose="020B0604020202020204" pitchFamily="34" charset="0"/>
            </a:endParaRP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smtClean="0">
                <a:latin typeface="Helvetica" panose="020B0604020202020204" pitchFamily="34" charset="0"/>
                <a:cs typeface="Helvetica" panose="020B0604020202020204" pitchFamily="34" charset="0"/>
              </a:rPr>
              <a:t>50 nm, 0.05 </a:t>
            </a:r>
            <a:r>
              <a:rPr lang="en-US" dirty="0" smtClean="0">
                <a:latin typeface="Symbol" panose="05050102010706020507" pitchFamily="18" charset="2"/>
                <a:cs typeface="Helvetica" panose="020B0604020202020204" pitchFamily="34" charset="0"/>
              </a:rPr>
              <a:t>m</a:t>
            </a:r>
            <a:r>
              <a:rPr lang="en-US" dirty="0" smtClean="0">
                <a:latin typeface="Helvetica" panose="020B0604020202020204" pitchFamily="34" charset="0"/>
                <a:cs typeface="Helvetica" panose="020B0604020202020204" pitchFamily="34" charset="0"/>
              </a:rPr>
              <a:t>m</a:t>
            </a:r>
            <a:endParaRPr lang="en-US" dirty="0">
              <a:latin typeface="Helvetica" panose="020B0604020202020204" pitchFamily="34" charset="0"/>
              <a:cs typeface="Helvetica" panose="020B0604020202020204" pitchFamily="34" charset="0"/>
            </a:endParaRP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smtClean="0"/>
                <a:t>Dissolved organic matter</a:t>
              </a:r>
              <a:endParaRPr lang="en-US" dirty="0"/>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coagulant should we add?</a:t>
            </a:r>
            <a:endParaRPr lang="en-US" dirty="0"/>
          </a:p>
        </p:txBody>
      </p:sp>
      <p:sp>
        <p:nvSpPr>
          <p:cNvPr id="4" name="Text Placeholder 3"/>
          <p:cNvSpPr>
            <a:spLocks noGrp="1"/>
          </p:cNvSpPr>
          <p:nvPr>
            <p:ph idx="1"/>
          </p:nvPr>
        </p:nvSpPr>
        <p:spPr>
          <a:xfrm>
            <a:off x="285751" y="1752600"/>
            <a:ext cx="4820822" cy="3998913"/>
          </a:xfrm>
        </p:spPr>
        <p:txBody>
          <a:bodyPr>
            <a:normAutofit lnSpcReduction="10000"/>
          </a:bodyPr>
          <a:lstStyle/>
          <a:p>
            <a:r>
              <a:rPr lang="en-US" dirty="0" smtClean="0"/>
              <a:t>Our hypothesis:</a:t>
            </a:r>
          </a:p>
          <a:p>
            <a:r>
              <a:rPr lang="en-US" dirty="0" smtClean="0"/>
              <a:t>When one clay platelet contacts another clay platelet, they will stick together if and only if there is a </a:t>
            </a:r>
            <a:r>
              <a:rPr lang="en-US" dirty="0"/>
              <a:t>coagulant nanoparticle </a:t>
            </a:r>
            <a:r>
              <a:rPr lang="en-US" dirty="0" smtClean="0"/>
              <a:t>at the point of contact</a:t>
            </a:r>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smtClean="0">
                <a:latin typeface="Helvetica" panose="020B0604020202020204" pitchFamily="34" charset="0"/>
                <a:cs typeface="Helvetica" panose="020B0604020202020204" pitchFamily="34" charset="0"/>
              </a:rPr>
              <a:t>clay</a:t>
            </a:r>
            <a:endParaRPr lang="en-US" dirty="0">
              <a:latin typeface="Helvetica" panose="020B0604020202020204" pitchFamily="34" charset="0"/>
              <a:cs typeface="Helvetica" panose="020B0604020202020204" pitchFamily="34" charset="0"/>
            </a:endParaRP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Dissolved organic matter (</a:t>
            </a:r>
            <a:r>
              <a:rPr lang="en-US" dirty="0"/>
              <a:t>DOM) </a:t>
            </a:r>
            <a:r>
              <a:rPr lang="en-US" dirty="0" smtClean="0"/>
              <a:t>covers </a:t>
            </a:r>
            <a:r>
              <a:rPr lang="en-US" dirty="0"/>
              <a:t>the coagulant nanoparticles </a:t>
            </a:r>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smtClean="0"/>
              <a:t>Coagulant nanoparticle</a:t>
            </a:r>
            <a:endParaRPr lang="en-US" dirty="0"/>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smtClean="0"/>
              <a:t>Dissolved Organic Matter (DOM)</a:t>
            </a:r>
            <a:endParaRPr lang="en-US" dirty="0"/>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smtClean="0"/>
              <a:t>How do the flocs grow?</a:t>
            </a:r>
            <a:endParaRPr lang="en-US" dirty="0"/>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size changes produced by flocculation are dramatic</a:t>
            </a:r>
            <a:endParaRPr lang="en-US" dirty="0"/>
          </a:p>
        </p:txBody>
      </p:sp>
      <p:sp>
        <p:nvSpPr>
          <p:cNvPr id="3" name="Content Placeholder 2"/>
          <p:cNvSpPr>
            <a:spLocks noGrp="1"/>
          </p:cNvSpPr>
          <p:nvPr>
            <p:ph idx="1"/>
          </p:nvPr>
        </p:nvSpPr>
        <p:spPr/>
        <p:txBody>
          <a:bodyPr/>
          <a:lstStyle/>
          <a:p>
            <a:r>
              <a:rPr lang="en-US" dirty="0" smtClean="0"/>
              <a:t>How many sequential collisions are required to make a 1 mm particle starting from 1 </a:t>
            </a:r>
            <a:r>
              <a:rPr lang="en-US" dirty="0" smtClean="0">
                <a:latin typeface="Symbol" pitchFamily="18" charset="2"/>
              </a:rPr>
              <a:t>m</a:t>
            </a:r>
            <a:r>
              <a:rPr lang="en-US" dirty="0" smtClean="0"/>
              <a:t>m particles?</a:t>
            </a:r>
          </a:p>
          <a:p>
            <a:r>
              <a:rPr lang="en-US" dirty="0" smtClean="0"/>
              <a:t>How much larger in volume is the 1 mm diameter particle?</a:t>
            </a:r>
          </a:p>
          <a:p>
            <a:r>
              <a:rPr lang="en-US" dirty="0" smtClean="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smtClean="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smtClean="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Overview</a:t>
            </a:r>
            <a:endParaRPr lang="en-US" dirty="0"/>
          </a:p>
        </p:txBody>
      </p:sp>
      <p:sp>
        <p:nvSpPr>
          <p:cNvPr id="32771" name="Rectangle 3"/>
          <p:cNvSpPr>
            <a:spLocks noGrp="1" noChangeArrowheads="1"/>
          </p:cNvSpPr>
          <p:nvPr>
            <p:ph idx="1"/>
          </p:nvPr>
        </p:nvSpPr>
        <p:spPr/>
        <p:txBody>
          <a:bodyPr/>
          <a:lstStyle/>
          <a:p>
            <a:r>
              <a:rPr lang="en-US" dirty="0" smtClean="0"/>
              <a:t>Flocculation definition and regulation </a:t>
            </a:r>
          </a:p>
          <a:p>
            <a:r>
              <a:rPr lang="en-US" dirty="0" smtClean="0"/>
              <a:t>Mechanical Design</a:t>
            </a:r>
          </a:p>
          <a:p>
            <a:r>
              <a:rPr lang="en-US" dirty="0" smtClean="0"/>
              <a:t>Hydraulic conventional design</a:t>
            </a:r>
          </a:p>
          <a:p>
            <a:r>
              <a:rPr lang="en-US" dirty="0" smtClean="0"/>
              <a:t>Fractals</a:t>
            </a:r>
          </a:p>
          <a:p>
            <a:r>
              <a:rPr lang="en-US" dirty="0" smtClean="0"/>
              <a:t>Collisions </a:t>
            </a:r>
          </a:p>
          <a:p>
            <a:pPr lvl="1"/>
            <a:r>
              <a:rPr lang="en-US" dirty="0" smtClean="0"/>
              <a:t>Predictive model</a:t>
            </a:r>
          </a:p>
          <a:p>
            <a:r>
              <a:rPr lang="en-US" dirty="0" smtClean="0"/>
              <a:t>Conclusions</a:t>
            </a:r>
          </a:p>
          <a:p>
            <a:r>
              <a:rPr lang="en-US" dirty="0" smtClean="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rId12" action="ppaction://hlinksldjump"/>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p:cNvGraphicFramePr>
            <a:graphicFrameLocks noChangeAspect="1"/>
          </p:cNvGraphicFramePr>
          <p:nvPr>
            <p:extLst>
              <p:ext uri="{D42A27DB-BD31-4B8C-83A1-F6EECF244321}">
                <p14:modId xmlns:p14="http://schemas.microsoft.com/office/powerpoint/2010/main" val="3912116432"/>
              </p:ext>
            </p:extLst>
          </p:nvPr>
        </p:nvGraphicFramePr>
        <p:xfrm>
          <a:off x="4371200" y="4359845"/>
          <a:ext cx="3786187" cy="914400"/>
        </p:xfrm>
        <a:graphic>
          <a:graphicData uri="http://schemas.openxmlformats.org/presentationml/2006/ole">
            <mc:AlternateContent xmlns:mc="http://schemas.openxmlformats.org/markup-compatibility/2006">
              <mc:Choice xmlns:v="urn:schemas-microsoft-com:vml" Requires="v">
                <p:oleObj spid="_x0000_s2231555" name="Equation" r:id="rId14" imgW="3771720" imgH="914400" progId="Equation.DSMT4">
                  <p:embed/>
                </p:oleObj>
              </mc:Choice>
              <mc:Fallback>
                <p:oleObj name="Equation" r:id="rId14" imgW="3771720" imgH="914400" progId="Equation.DSMT4">
                  <p:embed/>
                  <p:pic>
                    <p:nvPicPr>
                      <p:cNvPr id="0" name="Object 2"/>
                      <p:cNvPicPr>
                        <a:picLocks noChangeAspect="1" noChangeArrowheads="1"/>
                      </p:cNvPicPr>
                      <p:nvPr/>
                    </p:nvPicPr>
                    <p:blipFill>
                      <a:blip r:embed="rId15"/>
                      <a:srcRect/>
                      <a:stretch>
                        <a:fillRect/>
                      </a:stretch>
                    </p:blipFill>
                    <p:spPr bwMode="auto">
                      <a:xfrm>
                        <a:off x="4371200" y="4359845"/>
                        <a:ext cx="37861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smtClean="0"/>
              <a:t>It requires many sequential doubling collisions to make a big floc</a:t>
            </a:r>
            <a:endParaRPr lang="en-US" sz="4000" dirty="0"/>
          </a:p>
        </p:txBody>
      </p:sp>
      <p:sp>
        <p:nvSpPr>
          <p:cNvPr id="3" name="Content Placeholder 2"/>
          <p:cNvSpPr>
            <a:spLocks noGrp="1"/>
          </p:cNvSpPr>
          <p:nvPr>
            <p:ph idx="1"/>
          </p:nvPr>
        </p:nvSpPr>
        <p:spPr/>
        <p:txBody>
          <a:bodyPr/>
          <a:lstStyle/>
          <a:p>
            <a:r>
              <a:rPr lang="en-US" dirty="0" smtClean="0"/>
              <a:t>1 collision 1+1=2</a:t>
            </a:r>
          </a:p>
          <a:p>
            <a:r>
              <a:rPr lang="en-US" dirty="0" smtClean="0"/>
              <a:t>2 collisions 2+2=4</a:t>
            </a:r>
          </a:p>
          <a:p>
            <a:r>
              <a:rPr lang="en-US" dirty="0" smtClean="0"/>
              <a:t>3 collisions 4+4=8</a:t>
            </a:r>
          </a:p>
          <a:p>
            <a:r>
              <a:rPr lang="en-US" dirty="0" smtClean="0"/>
              <a:t>4 collisions 8+8=16</a:t>
            </a:r>
          </a:p>
          <a:p>
            <a:r>
              <a:rPr lang="en-US" dirty="0" smtClean="0"/>
              <a:t>Number of original particles in the floc = 2</a:t>
            </a:r>
            <a:r>
              <a:rPr lang="en-US" baseline="60000" dirty="0" smtClean="0"/>
              <a:t>n</a:t>
            </a:r>
            <a:endParaRPr lang="en-US" dirty="0" smtClean="0"/>
          </a:p>
          <a:p>
            <a:r>
              <a:rPr lang="en-US" dirty="0" smtClean="0"/>
              <a:t>What is n to obtain 1,000,000,000 = 2</a:t>
            </a:r>
            <a:r>
              <a:rPr lang="en-US" baseline="60000" dirty="0" smtClean="0"/>
              <a:t>n</a:t>
            </a:r>
            <a:r>
              <a:rPr lang="en-US" dirty="0" smtClean="0"/>
              <a:t>?</a:t>
            </a:r>
            <a:endParaRPr lang="en-US" baseline="30000" dirty="0" smtClean="0"/>
          </a:p>
          <a:p>
            <a:r>
              <a:rPr lang="en-US" dirty="0" smtClean="0"/>
              <a:t>n=30</a:t>
            </a:r>
          </a:p>
        </p:txBody>
      </p:sp>
      <p:pic>
        <p:nvPicPr>
          <p:cNvPr id="4" name="Picture 24"/>
          <p:cNvPicPr>
            <a:picLocks noChangeAspect="1" noChangeArrowheads="1"/>
          </p:cNvPicPr>
          <p:nvPr/>
        </p:nvPicPr>
        <p:blipFill>
          <a:blip r:embed="rId3"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3"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smtClean="0">
                <a:solidFill>
                  <a:schemeClr val="accent4"/>
                </a:solidFill>
              </a:rPr>
              <a:t>This assumes volume is conserved!</a:t>
            </a:r>
            <a:endParaRPr lang="en-US" dirty="0">
              <a:solidFill>
                <a:schemeClr val="accent4"/>
              </a:solidFill>
            </a:endParaRPr>
          </a:p>
        </p:txBody>
      </p:sp>
      <p:graphicFrame>
        <p:nvGraphicFramePr>
          <p:cNvPr id="26" name="Object 25"/>
          <p:cNvGraphicFramePr>
            <a:graphicFrameLocks noChangeAspect="1"/>
          </p:cNvGraphicFramePr>
          <p:nvPr>
            <p:extLst>
              <p:ext uri="{D42A27DB-BD31-4B8C-83A1-F6EECF244321}">
                <p14:modId xmlns:p14="http://schemas.microsoft.com/office/powerpoint/2010/main" val="1173347630"/>
              </p:ext>
            </p:extLst>
          </p:nvPr>
        </p:nvGraphicFramePr>
        <p:xfrm>
          <a:off x="6619875" y="5705392"/>
          <a:ext cx="2309813" cy="844550"/>
        </p:xfrm>
        <a:graphic>
          <a:graphicData uri="http://schemas.openxmlformats.org/presentationml/2006/ole">
            <mc:AlternateContent xmlns:mc="http://schemas.openxmlformats.org/markup-compatibility/2006">
              <mc:Choice xmlns:v="urn:schemas-microsoft-com:vml" Requires="v">
                <p:oleObj spid="_x0000_s2213123" name="Equation" r:id="rId4" imgW="3365280" imgH="1218960" progId="Equation.DSMT4">
                  <p:embed/>
                </p:oleObj>
              </mc:Choice>
              <mc:Fallback>
                <p:oleObj name="Equation" r:id="rId4" imgW="3365280" imgH="1218960" progId="Equation.DSMT4">
                  <p:embed/>
                  <p:pic>
                    <p:nvPicPr>
                      <p:cNvPr id="0" name="Object 1"/>
                      <p:cNvPicPr>
                        <a:picLocks noChangeAspect="1" noChangeArrowheads="1"/>
                      </p:cNvPicPr>
                      <p:nvPr/>
                    </p:nvPicPr>
                    <p:blipFill>
                      <a:blip r:embed="rId5"/>
                      <a:srcRect/>
                      <a:stretch>
                        <a:fillRect/>
                      </a:stretch>
                    </p:blipFill>
                    <p:spPr bwMode="auto">
                      <a:xfrm>
                        <a:off x="6619875" y="5705392"/>
                        <a:ext cx="2309813" cy="844550"/>
                      </a:xfrm>
                      <a:prstGeom prst="rect">
                        <a:avLst/>
                      </a:prstGeom>
                      <a:noFill/>
                      <a:ln>
                        <a:noFill/>
                      </a:ln>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smtClean="0"/>
              <a:t>Fractals capture the idea that volume isn’t conserved</a:t>
            </a:r>
            <a:endParaRPr lang="en-US" dirty="0"/>
          </a:p>
        </p:txBody>
      </p:sp>
      <p:sp>
        <p:nvSpPr>
          <p:cNvPr id="3" name="Content Placeholder 2"/>
          <p:cNvSpPr>
            <a:spLocks noGrp="1"/>
          </p:cNvSpPr>
          <p:nvPr>
            <p:ph idx="1"/>
          </p:nvPr>
        </p:nvSpPr>
        <p:spPr>
          <a:xfrm>
            <a:off x="198911" y="1606799"/>
            <a:ext cx="8695707" cy="4114800"/>
          </a:xfrm>
        </p:spPr>
        <p:txBody>
          <a:bodyPr/>
          <a:lstStyle/>
          <a:p>
            <a:r>
              <a:rPr lang="en-US" sz="2800" dirty="0" smtClean="0"/>
              <a:t>What happens to the density of a floc as it grows larger? </a:t>
            </a:r>
            <a:endParaRPr lang="en-US" sz="2800" dirty="0"/>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60801" name="Object 1"/>
          <p:cNvGraphicFramePr>
            <a:graphicFrameLocks noChangeAspect="1"/>
          </p:cNvGraphicFramePr>
          <p:nvPr>
            <p:extLst>
              <p:ext uri="{D42A27DB-BD31-4B8C-83A1-F6EECF244321}">
                <p14:modId xmlns:p14="http://schemas.microsoft.com/office/powerpoint/2010/main" val="2251579650"/>
              </p:ext>
            </p:extLst>
          </p:nvPr>
        </p:nvGraphicFramePr>
        <p:xfrm>
          <a:off x="1857240" y="4918315"/>
          <a:ext cx="1460500" cy="677863"/>
        </p:xfrm>
        <a:graphic>
          <a:graphicData uri="http://schemas.openxmlformats.org/presentationml/2006/ole">
            <mc:AlternateContent xmlns:mc="http://schemas.openxmlformats.org/markup-compatibility/2006">
              <mc:Choice xmlns:v="urn:schemas-microsoft-com:vml" Requires="v">
                <p:oleObj spid="_x0000_s461437" name="Equation" r:id="rId3" imgW="1460160" imgH="672840" progId="Equation.DSMT4">
                  <p:embed/>
                </p:oleObj>
              </mc:Choice>
              <mc:Fallback>
                <p:oleObj name="Equation" r:id="rId3" imgW="1460160" imgH="672840"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240" y="4918315"/>
                        <a:ext cx="1460500" cy="677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rot="18672019">
            <a:off x="1981371" y="3967655"/>
            <a:ext cx="2781531" cy="369332"/>
          </a:xfrm>
          <a:prstGeom prst="rect">
            <a:avLst/>
          </a:prstGeom>
          <a:noFill/>
        </p:spPr>
        <p:txBody>
          <a:bodyPr wrap="none" rtlCol="0">
            <a:spAutoFit/>
          </a:bodyPr>
          <a:lstStyle/>
          <a:p>
            <a:r>
              <a:rPr lang="en-US" sz="1800" dirty="0" smtClean="0"/>
              <a:t>diameter of primary particle</a:t>
            </a:r>
            <a:endParaRPr lang="en-US" sz="1800" dirty="0"/>
          </a:p>
        </p:txBody>
      </p:sp>
      <p:sp>
        <p:nvSpPr>
          <p:cNvPr id="9" name="TextBox 8"/>
          <p:cNvSpPr txBox="1"/>
          <p:nvPr/>
        </p:nvSpPr>
        <p:spPr>
          <a:xfrm rot="18672019">
            <a:off x="1755023" y="4416389"/>
            <a:ext cx="1659429" cy="369332"/>
          </a:xfrm>
          <a:prstGeom prst="rect">
            <a:avLst/>
          </a:prstGeom>
          <a:noFill/>
        </p:spPr>
        <p:txBody>
          <a:bodyPr wrap="none" rtlCol="0">
            <a:spAutoFit/>
          </a:bodyPr>
          <a:lstStyle/>
          <a:p>
            <a:r>
              <a:rPr lang="en-US" sz="1800" dirty="0" smtClean="0"/>
              <a:t>diameter of floc</a:t>
            </a:r>
            <a:endParaRPr lang="en-US" sz="1800" dirty="0"/>
          </a:p>
        </p:txBody>
      </p:sp>
      <p:sp>
        <p:nvSpPr>
          <p:cNvPr id="10" name="TextBox 9"/>
          <p:cNvSpPr txBox="1"/>
          <p:nvPr/>
        </p:nvSpPr>
        <p:spPr>
          <a:xfrm>
            <a:off x="3259836" y="5607874"/>
            <a:ext cx="3813865" cy="369332"/>
          </a:xfrm>
          <a:prstGeom prst="rect">
            <a:avLst/>
          </a:prstGeom>
          <a:noFill/>
        </p:spPr>
        <p:txBody>
          <a:bodyPr wrap="none" rtlCol="0">
            <a:spAutoFit/>
          </a:bodyPr>
          <a:lstStyle/>
          <a:p>
            <a:r>
              <a:rPr lang="en-US" sz="1800" dirty="0" smtClean="0"/>
              <a:t>Number of primary particles in the floc</a:t>
            </a:r>
            <a:endParaRPr lang="en-US" sz="1800" dirty="0"/>
          </a:p>
        </p:txBody>
      </p:sp>
      <p:cxnSp>
        <p:nvCxnSpPr>
          <p:cNvPr id="20" name="Straight Arrow Connector 19"/>
          <p:cNvCxnSpPr/>
          <p:nvPr/>
        </p:nvCxnSpPr>
        <p:spPr bwMode="auto">
          <a:xfrm rot="10800000">
            <a:off x="2667002" y="5528476"/>
            <a:ext cx="575901" cy="264065"/>
          </a:xfrm>
          <a:prstGeom prst="curvedConnector3">
            <a:avLst>
              <a:gd name="adj1" fmla="val 99985"/>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136446" y="4400394"/>
            <a:ext cx="1845377" cy="369332"/>
          </a:xfrm>
          <a:prstGeom prst="rect">
            <a:avLst/>
          </a:prstGeom>
          <a:noFill/>
        </p:spPr>
        <p:txBody>
          <a:bodyPr wrap="none" rtlCol="0">
            <a:spAutoFit/>
          </a:bodyPr>
          <a:lstStyle/>
          <a:p>
            <a:r>
              <a:rPr lang="en-US" sz="1800" dirty="0" smtClean="0"/>
              <a:t>Fractal dimension</a:t>
            </a:r>
            <a:endParaRPr lang="en-US" sz="1800" dirty="0"/>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smtClean="0"/>
              <a:t>If volume were conserved, what would </a:t>
            </a:r>
            <a:r>
              <a:rPr lang="en-US" dirty="0" err="1" smtClean="0"/>
              <a:t>D</a:t>
            </a:r>
            <a:r>
              <a:rPr lang="en-US" baseline="-25000" dirty="0" err="1" smtClean="0"/>
              <a:t>Fractal</a:t>
            </a:r>
            <a:r>
              <a:rPr lang="en-US" dirty="0" smtClean="0"/>
              <a:t> be? ____</a:t>
            </a:r>
          </a:p>
          <a:p>
            <a:r>
              <a:rPr lang="en-US" dirty="0" smtClean="0"/>
              <a:t>Is floc mass conserved? _____</a:t>
            </a:r>
            <a:endParaRPr lang="en-US" dirty="0"/>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smtClean="0">
                <a:solidFill>
                  <a:schemeClr val="accent4"/>
                </a:solidFill>
              </a:rPr>
              <a:t>3</a:t>
            </a:r>
            <a:endParaRPr lang="en-US" dirty="0">
              <a:solidFill>
                <a:schemeClr val="accent4"/>
              </a:solidFill>
            </a:endParaRPr>
          </a:p>
        </p:txBody>
      </p:sp>
      <p:graphicFrame>
        <p:nvGraphicFramePr>
          <p:cNvPr id="25" name="Object 1"/>
          <p:cNvGraphicFramePr>
            <a:graphicFrameLocks noChangeAspect="1"/>
          </p:cNvGraphicFramePr>
          <p:nvPr>
            <p:extLst>
              <p:ext uri="{D42A27DB-BD31-4B8C-83A1-F6EECF244321}">
                <p14:modId xmlns:p14="http://schemas.microsoft.com/office/powerpoint/2010/main" val="3712842812"/>
              </p:ext>
            </p:extLst>
          </p:nvPr>
        </p:nvGraphicFramePr>
        <p:xfrm>
          <a:off x="5251458" y="4930046"/>
          <a:ext cx="1574800" cy="677862"/>
        </p:xfrm>
        <a:graphic>
          <a:graphicData uri="http://schemas.openxmlformats.org/presentationml/2006/ole">
            <mc:AlternateContent xmlns:mc="http://schemas.openxmlformats.org/markup-compatibility/2006">
              <mc:Choice xmlns:v="urn:schemas-microsoft-com:vml" Requires="v">
                <p:oleObj spid="_x0000_s461438" name="Equation" r:id="rId5" imgW="1574640" imgH="672840" progId="Equation.DSMT4">
                  <p:embed/>
                </p:oleObj>
              </mc:Choice>
              <mc:Fallback>
                <p:oleObj name="Equation" r:id="rId5" imgW="1574640" imgH="67284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1458" y="4930046"/>
                        <a:ext cx="1574800" cy="677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smtClean="0">
                <a:solidFill>
                  <a:schemeClr val="accent4"/>
                </a:solidFill>
              </a:rPr>
              <a:t>Floc density approaches the density of water because the floc includes water</a:t>
            </a:r>
            <a:endParaRPr lang="en-US" dirty="0">
              <a:solidFill>
                <a:schemeClr val="accent4"/>
              </a:solidFill>
            </a:endParaRP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smtClean="0">
                <a:solidFill>
                  <a:schemeClr val="accent4"/>
                </a:solidFill>
              </a:rPr>
              <a:t>No!</a:t>
            </a:r>
            <a:endParaRPr lang="en-US" dirty="0">
              <a:solidFill>
                <a:schemeClr val="accent4"/>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smtClean="0"/>
              <a:t>Fractal Geometry</a:t>
            </a:r>
            <a:endParaRPr lang="en-US" dirty="0"/>
          </a:p>
        </p:txBody>
      </p:sp>
      <p:sp>
        <p:nvSpPr>
          <p:cNvPr id="3" name="Content Placeholder 2"/>
          <p:cNvSpPr>
            <a:spLocks noGrp="1"/>
          </p:cNvSpPr>
          <p:nvPr>
            <p:ph idx="1"/>
          </p:nvPr>
        </p:nvSpPr>
        <p:spPr/>
        <p:txBody>
          <a:bodyPr/>
          <a:lstStyle/>
          <a:p>
            <a:r>
              <a:rPr lang="en-US" dirty="0" smtClean="0"/>
              <a:t>Fractal geometry explains the changes in floc density and sedimentation velocity as a function of floc size</a:t>
            </a:r>
          </a:p>
          <a:p>
            <a:r>
              <a:rPr lang="en-US" dirty="0" smtClean="0"/>
              <a:t>The fractal dimension of flocs is </a:t>
            </a:r>
            <a:r>
              <a:rPr lang="en-US" u="sng" dirty="0" smtClean="0"/>
              <a:t>approximately</a:t>
            </a:r>
            <a:r>
              <a:rPr lang="en-US" dirty="0" smtClean="0"/>
              <a:t> 2.3 (based on floc measurements)</a:t>
            </a:r>
          </a:p>
          <a:p>
            <a:r>
              <a:rPr lang="en-US" dirty="0" smtClean="0"/>
              <a:t>Fractal dimension is a function of the size ratio of the colliding flocs</a:t>
            </a:r>
          </a:p>
          <a:p>
            <a:r>
              <a:rPr lang="en-US" dirty="0" smtClean="0"/>
              <a:t>Further research to quantify the fractal dimension in flocculation is needed</a:t>
            </a:r>
          </a:p>
          <a:p>
            <a:endParaRPr lang="en-US" dirty="0"/>
          </a:p>
        </p:txBody>
      </p:sp>
      <p:graphicFrame>
        <p:nvGraphicFramePr>
          <p:cNvPr id="576513" name="Object 1"/>
          <p:cNvGraphicFramePr>
            <a:graphicFrameLocks noChangeAspect="1"/>
          </p:cNvGraphicFramePr>
          <p:nvPr>
            <p:extLst>
              <p:ext uri="{D42A27DB-BD31-4B8C-83A1-F6EECF244321}">
                <p14:modId xmlns:p14="http://schemas.microsoft.com/office/powerpoint/2010/main" val="258555129"/>
              </p:ext>
            </p:extLst>
          </p:nvPr>
        </p:nvGraphicFramePr>
        <p:xfrm>
          <a:off x="7053583" y="3392280"/>
          <a:ext cx="1574800" cy="677863"/>
        </p:xfrm>
        <a:graphic>
          <a:graphicData uri="http://schemas.openxmlformats.org/presentationml/2006/ole">
            <mc:AlternateContent xmlns:mc="http://schemas.openxmlformats.org/markup-compatibility/2006">
              <mc:Choice xmlns:v="urn:schemas-microsoft-com:vml" Requires="v">
                <p:oleObj spid="_x0000_s576833" name="Equation" r:id="rId4" imgW="1574640" imgH="672840" progId="Equation.DSMT4">
                  <p:embed/>
                </p:oleObj>
              </mc:Choice>
              <mc:Fallback>
                <p:oleObj name="Equation" r:id="rId4" imgW="1574640" imgH="67284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3583" y="3392280"/>
                        <a:ext cx="1574800" cy="677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smtClean="0"/>
              <a:t>Buoyant Density of Flocs</a:t>
            </a:r>
            <a:br>
              <a:rPr lang="en-US" dirty="0" smtClean="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27363" name="Object 3"/>
          <p:cNvGraphicFramePr>
            <a:graphicFrameLocks noChangeAspect="1"/>
          </p:cNvGraphicFramePr>
          <p:nvPr>
            <p:extLst>
              <p:ext uri="{D42A27DB-BD31-4B8C-83A1-F6EECF244321}">
                <p14:modId xmlns:p14="http://schemas.microsoft.com/office/powerpoint/2010/main" val="2242297678"/>
              </p:ext>
            </p:extLst>
          </p:nvPr>
        </p:nvGraphicFramePr>
        <p:xfrm>
          <a:off x="2149475" y="532711"/>
          <a:ext cx="4845050" cy="869950"/>
        </p:xfrm>
        <a:graphic>
          <a:graphicData uri="http://schemas.openxmlformats.org/presentationml/2006/ole">
            <mc:AlternateContent xmlns:mc="http://schemas.openxmlformats.org/markup-compatibility/2006">
              <mc:Choice xmlns:v="urn:schemas-microsoft-com:vml" Requires="v">
                <p:oleObj spid="_x0000_s527679" name="Equation" r:id="rId5" imgW="4851360" imgH="876240" progId="Equation.DSMT4">
                  <p:embed/>
                </p:oleObj>
              </mc:Choice>
              <mc:Fallback>
                <p:oleObj name="Equation" r:id="rId5" imgW="4851360" imgH="876240" progId="Equation.DSMT4">
                  <p:embed/>
                  <p:pic>
                    <p:nvPicPr>
                      <p:cNvPr id="0" name="Picture 3"/>
                      <p:cNvPicPr>
                        <a:picLocks noChangeAspect="1" noChangeArrowheads="1"/>
                      </p:cNvPicPr>
                      <p:nvPr/>
                    </p:nvPicPr>
                    <p:blipFill>
                      <a:blip r:embed="rId6"/>
                      <a:srcRect/>
                      <a:stretch>
                        <a:fillRect/>
                      </a:stretch>
                    </p:blipFill>
                    <p:spPr bwMode="auto">
                      <a:xfrm>
                        <a:off x="2149475" y="532711"/>
                        <a:ext cx="4845050"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smtClean="0"/>
              <a:t>Will these flocs settle faster than the primary particles?</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Fractal Terminal Velocity Equations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964107488"/>
              </p:ext>
            </p:extLst>
          </p:nvPr>
        </p:nvGraphicFramePr>
        <p:xfrm>
          <a:off x="923406" y="2463872"/>
          <a:ext cx="2997200" cy="901700"/>
        </p:xfrm>
        <a:graphic>
          <a:graphicData uri="http://schemas.openxmlformats.org/presentationml/2006/ole">
            <mc:AlternateContent xmlns:mc="http://schemas.openxmlformats.org/markup-compatibility/2006">
              <mc:Choice xmlns:v="urn:schemas-microsoft-com:vml" Requires="v">
                <p:oleObj spid="_x0000_s2249122" name="Equation" r:id="rId3" imgW="95918760" imgH="28848960" progId="Equation.DSMT4">
                  <p:embed/>
                </p:oleObj>
              </mc:Choice>
              <mc:Fallback>
                <p:oleObj name="Equation" r:id="rId3" imgW="95918760" imgH="2884896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406" y="2463872"/>
                        <a:ext cx="2997200" cy="9017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28425923"/>
              </p:ext>
            </p:extLst>
          </p:nvPr>
        </p:nvGraphicFramePr>
        <p:xfrm>
          <a:off x="1105602" y="1577272"/>
          <a:ext cx="4845050" cy="869950"/>
        </p:xfrm>
        <a:graphic>
          <a:graphicData uri="http://schemas.openxmlformats.org/presentationml/2006/ole">
            <mc:AlternateContent xmlns:mc="http://schemas.openxmlformats.org/markup-compatibility/2006">
              <mc:Choice xmlns:v="urn:schemas-microsoft-com:vml" Requires="v">
                <p:oleObj spid="_x0000_s2249123" name="Equation" r:id="rId5" imgW="4851360" imgH="876240" progId="Equation.DSMT4">
                  <p:embed/>
                </p:oleObj>
              </mc:Choice>
              <mc:Fallback>
                <p:oleObj name="Equation" r:id="rId5" imgW="4851360" imgH="8762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5602" y="1577272"/>
                        <a:ext cx="48450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551768297"/>
              </p:ext>
            </p:extLst>
          </p:nvPr>
        </p:nvGraphicFramePr>
        <p:xfrm>
          <a:off x="773928" y="3541088"/>
          <a:ext cx="6375240" cy="3187440"/>
        </p:xfrm>
        <a:graphic>
          <a:graphicData uri="http://schemas.openxmlformats.org/presentationml/2006/ole">
            <mc:AlternateContent xmlns:mc="http://schemas.openxmlformats.org/markup-compatibility/2006">
              <mc:Choice xmlns:v="urn:schemas-microsoft-com:vml" Requires="v">
                <p:oleObj spid="_x0000_s2249124" name="Equation" r:id="rId7" imgW="6375240" imgH="3187440" progId="Equation.DSMT4">
                  <p:embed/>
                </p:oleObj>
              </mc:Choice>
              <mc:Fallback>
                <p:oleObj name="Equation" r:id="rId7" imgW="6375240" imgH="3187440" progId="Equation.DSMT4">
                  <p:embed/>
                  <p:pic>
                    <p:nvPicPr>
                      <p:cNvPr id="0" name=""/>
                      <p:cNvPicPr>
                        <a:picLocks noChangeAspect="1" noChangeArrowheads="1"/>
                      </p:cNvPicPr>
                      <p:nvPr/>
                    </p:nvPicPr>
                    <p:blipFill>
                      <a:blip r:embed="rId8"/>
                      <a:srcRect/>
                      <a:stretch>
                        <a:fillRect/>
                      </a:stretch>
                    </p:blipFill>
                    <p:spPr bwMode="auto">
                      <a:xfrm>
                        <a:off x="773928" y="3541088"/>
                        <a:ext cx="6375240" cy="318744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cxnSp>
        <p:nvCxnSpPr>
          <p:cNvPr id="7" name="Straight Arrow Connector 6"/>
          <p:cNvCxnSpPr/>
          <p:nvPr/>
        </p:nvCxnSpPr>
        <p:spPr>
          <a:xfrm>
            <a:off x="1893536" y="2290046"/>
            <a:ext cx="1116701" cy="2832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57678" y="4636736"/>
            <a:ext cx="882032" cy="10357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853873" y="4636736"/>
            <a:ext cx="882032" cy="10357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317183" y="4570651"/>
            <a:ext cx="882032" cy="3978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705520" y="3509245"/>
            <a:ext cx="882032" cy="3978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5587552" y="3907104"/>
            <a:ext cx="1170647" cy="6635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smtClean="0"/>
              <a:t>Buoyant density</a:t>
            </a:r>
            <a:endParaRPr lang="en-US" dirty="0"/>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smtClean="0"/>
              <a:t>Viscous flow terminal velocity</a:t>
            </a:r>
            <a:endParaRPr lang="en-US" dirty="0"/>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smtClean="0"/>
              <a:t>Algebra!</a:t>
            </a:r>
            <a:endParaRPr lang="en-US" dirty="0"/>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smtClean="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smtClean="0"/>
                  <a:t>!</a:t>
                </a:r>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spTree>
    <p:extLst>
      <p:ext uri="{BB962C8B-B14F-4D97-AF65-F5344CB8AC3E}">
        <p14:creationId xmlns:p14="http://schemas.microsoft.com/office/powerpoint/2010/main" val="137515377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4052" name="Picture 4"/>
          <p:cNvPicPr>
            <a:picLocks noChangeAspect="1" noChangeArrowheads="1"/>
          </p:cNvPicPr>
          <p:nvPr/>
        </p:nvPicPr>
        <p:blipFill>
          <a:blip r:embed="rId4"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smtClean="0"/>
              <a:t>Floc Terminal Velocity</a:t>
            </a:r>
            <a:endParaRPr lang="en-US" dirty="0"/>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smtClean="0"/>
              <a:t>1 </a:t>
            </a:r>
            <a:r>
              <a:rPr lang="en-US" sz="1800" dirty="0" smtClean="0">
                <a:latin typeface="Symbol" pitchFamily="18" charset="2"/>
              </a:rPr>
              <a:t>m</a:t>
            </a:r>
            <a:r>
              <a:rPr lang="en-US" sz="1800" dirty="0" smtClean="0"/>
              <a:t>m</a:t>
            </a:r>
            <a:endParaRPr lang="en-US" sz="1800" dirty="0"/>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smtClean="0"/>
              <a:t>Upflow</a:t>
            </a:r>
            <a:r>
              <a:rPr lang="en-US" sz="2400" dirty="0" smtClean="0"/>
              <a:t> velocity for floc blankets</a:t>
            </a:r>
            <a:endParaRPr lang="en-US" sz="2400" dirty="0"/>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smtClean="0"/>
              <a:t>Capture velocity for AguaClara plate settlers</a:t>
            </a:r>
            <a:endParaRPr lang="en-US" sz="2400" dirty="0"/>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smtClean="0"/>
              <a:t>Why flocculation is necessary!</a:t>
            </a:r>
            <a:endParaRPr lang="en-US" sz="2400" dirty="0"/>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smtClean="0"/>
              <a:t>The model takes into account the changing density of flocs</a:t>
            </a:r>
            <a:endParaRPr lang="en-US" dirty="0"/>
          </a:p>
        </p:txBody>
      </p:sp>
      <p:pic>
        <p:nvPicPr>
          <p:cNvPr id="79894" name="Picture 22"/>
          <p:cNvPicPr>
            <a:picLocks noChangeAspect="1" noChangeArrowheads="1"/>
          </p:cNvPicPr>
          <p:nvPr/>
        </p:nvPicPr>
        <p:blipFill>
          <a:blip r:embed="rId5"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graphicFrame>
        <p:nvGraphicFramePr>
          <p:cNvPr id="514050" name="Object 2"/>
          <p:cNvGraphicFramePr>
            <a:graphicFrameLocks noChangeAspect="1"/>
          </p:cNvGraphicFramePr>
          <p:nvPr/>
        </p:nvGraphicFramePr>
        <p:xfrm>
          <a:off x="339725" y="4933950"/>
          <a:ext cx="4622800" cy="977900"/>
        </p:xfrm>
        <a:graphic>
          <a:graphicData uri="http://schemas.openxmlformats.org/presentationml/2006/ole">
            <mc:AlternateContent xmlns:mc="http://schemas.openxmlformats.org/markup-compatibility/2006">
              <mc:Choice xmlns:v="urn:schemas-microsoft-com:vml" Requires="v">
                <p:oleObj spid="_x0000_s514682" name="Equation" r:id="rId6" imgW="4622760" imgH="977760" progId="Equation.DSMT4">
                  <p:embed/>
                </p:oleObj>
              </mc:Choice>
              <mc:Fallback>
                <p:oleObj name="Equation" r:id="rId6" imgW="4622760" imgH="977760" progId="Equation.DSMT4">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725" y="4933950"/>
                        <a:ext cx="4622800"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TextBox 18"/>
          <p:cNvSpPr txBox="1"/>
          <p:nvPr/>
        </p:nvSpPr>
        <p:spPr>
          <a:xfrm>
            <a:off x="4754880" y="5103149"/>
            <a:ext cx="4009431" cy="523220"/>
          </a:xfrm>
          <a:prstGeom prst="rect">
            <a:avLst/>
          </a:prstGeom>
          <a:noFill/>
        </p:spPr>
        <p:txBody>
          <a:bodyPr wrap="none" rtlCol="0">
            <a:spAutoFit/>
          </a:bodyPr>
          <a:lstStyle/>
          <a:p>
            <a:r>
              <a:rPr lang="en-US" dirty="0" err="1" smtClean="0"/>
              <a:t>D</a:t>
            </a:r>
            <a:r>
              <a:rPr lang="en-US" baseline="-25000" dirty="0" err="1" smtClean="0"/>
              <a:t>Fractal</a:t>
            </a:r>
            <a:r>
              <a:rPr lang="en-US" baseline="-25000" dirty="0" smtClean="0"/>
              <a:t> </a:t>
            </a:r>
            <a:r>
              <a:rPr lang="en-US" dirty="0" smtClean="0"/>
              <a:t>= 2.3 and d</a:t>
            </a:r>
            <a:r>
              <a:rPr lang="en-US" baseline="-25000" dirty="0" smtClean="0"/>
              <a:t>0 </a:t>
            </a:r>
            <a:r>
              <a:rPr lang="en-US" dirty="0" smtClean="0"/>
              <a:t>= 1 </a:t>
            </a:r>
            <a:r>
              <a:rPr lang="en-US" dirty="0" smtClean="0">
                <a:latin typeface="Symbol" pitchFamily="18" charset="2"/>
              </a:rPr>
              <a:t>m</a:t>
            </a:r>
            <a:r>
              <a:rPr lang="en-US" dirty="0" smtClean="0"/>
              <a:t>m</a:t>
            </a:r>
            <a:endParaRPr lang="en-US" dirty="0"/>
          </a:p>
        </p:txBody>
      </p:sp>
      <p:graphicFrame>
        <p:nvGraphicFramePr>
          <p:cNvPr id="514051" name="Object 3"/>
          <p:cNvGraphicFramePr>
            <a:graphicFrameLocks noChangeAspect="1"/>
          </p:cNvGraphicFramePr>
          <p:nvPr/>
        </p:nvGraphicFramePr>
        <p:xfrm>
          <a:off x="6021525" y="465138"/>
          <a:ext cx="2997200" cy="901700"/>
        </p:xfrm>
        <a:graphic>
          <a:graphicData uri="http://schemas.openxmlformats.org/presentationml/2006/ole">
            <mc:AlternateContent xmlns:mc="http://schemas.openxmlformats.org/markup-compatibility/2006">
              <mc:Choice xmlns:v="urn:schemas-microsoft-com:vml" Requires="v">
                <p:oleObj spid="_x0000_s514683" name="Equation" r:id="rId8" imgW="2997000" imgH="901440" progId="Equation.DSMT4">
                  <p:embed/>
                </p:oleObj>
              </mc:Choice>
              <mc:Fallback>
                <p:oleObj name="Equation" r:id="rId8" imgW="2997000" imgH="901440" progId="Equation.DSMT4">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1525" y="465138"/>
                        <a:ext cx="2997200" cy="9017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7" name="Oval 16"/>
          <p:cNvSpPr/>
          <p:nvPr/>
        </p:nvSpPr>
        <p:spPr bwMode="auto">
          <a:xfrm>
            <a:off x="7090756" y="390698"/>
            <a:ext cx="382386" cy="299258"/>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8" name="Oval 17"/>
          <p:cNvSpPr/>
          <p:nvPr/>
        </p:nvSpPr>
        <p:spPr bwMode="auto">
          <a:xfrm>
            <a:off x="4206239" y="4821382"/>
            <a:ext cx="839586" cy="423084"/>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2" name="Text Box 17"/>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smtClean="0"/>
              <a:t>shape factor for drag on flocs</a:t>
            </a:r>
            <a:endParaRPr lang="en-US" dirty="0"/>
          </a:p>
        </p:txBody>
      </p:sp>
      <p:cxnSp>
        <p:nvCxnSpPr>
          <p:cNvPr id="24" name="Straight Arrow Connector 23"/>
          <p:cNvCxnSpPr>
            <a:stCxn id="22" idx="1"/>
          </p:cNvCxnSpPr>
          <p:nvPr/>
        </p:nvCxnSpPr>
        <p:spPr bwMode="auto">
          <a:xfrm rot="10800000">
            <a:off x="1304925" y="5810250"/>
            <a:ext cx="76200" cy="347990"/>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smtClean="0">
                <a:solidFill>
                  <a:schemeClr val="accent4"/>
                </a:solidFill>
              </a:rPr>
              <a:t>Laminar flow</a:t>
            </a:r>
            <a:endParaRPr lang="en-US" dirty="0">
              <a:solidFill>
                <a:schemeClr val="accent4"/>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smtClean="0"/>
              <a:t>Collision Model of the Flocculation Process</a:t>
            </a:r>
            <a:endParaRPr lang="en-US" sz="4000" dirty="0"/>
          </a:p>
        </p:txBody>
      </p:sp>
      <p:sp>
        <p:nvSpPr>
          <p:cNvPr id="94211" name="Rectangle 3"/>
          <p:cNvSpPr>
            <a:spLocks noGrp="1" noChangeArrowheads="1"/>
          </p:cNvSpPr>
          <p:nvPr>
            <p:ph idx="1"/>
          </p:nvPr>
        </p:nvSpPr>
        <p:spPr/>
        <p:txBody>
          <a:bodyPr/>
          <a:lstStyle/>
          <a:p>
            <a:pPr>
              <a:lnSpc>
                <a:spcPct val="80000"/>
              </a:lnSpc>
            </a:pPr>
            <a:r>
              <a:rPr lang="en-US" sz="2800" dirty="0" smtClean="0"/>
              <a:t>The relative velocity between flocs is </a:t>
            </a:r>
            <a:br>
              <a:rPr lang="en-US" sz="2800" dirty="0" smtClean="0"/>
            </a:br>
            <a:r>
              <a:rPr lang="en-US" sz="2800" dirty="0" smtClean="0"/>
              <a:t>set by viscous shear because their </a:t>
            </a:r>
            <a:br>
              <a:rPr lang="en-US" sz="2800" dirty="0" smtClean="0"/>
            </a:br>
            <a:r>
              <a:rPr lang="en-US" sz="2800" b="1" dirty="0" smtClean="0"/>
              <a:t>separation</a:t>
            </a:r>
            <a:r>
              <a:rPr lang="en-US" sz="2800" dirty="0" smtClean="0"/>
              <a:t> distance is less than the </a:t>
            </a:r>
            <a:br>
              <a:rPr lang="en-US" sz="2800" dirty="0" smtClean="0"/>
            </a:br>
            <a:r>
              <a:rPr lang="en-US" sz="2800" dirty="0" smtClean="0"/>
              <a:t>inner viscous scale</a:t>
            </a:r>
          </a:p>
          <a:p>
            <a:pPr>
              <a:lnSpc>
                <a:spcPct val="80000"/>
              </a:lnSpc>
            </a:pPr>
            <a:r>
              <a:rPr lang="en-US" sz="2800" dirty="0" smtClean="0"/>
              <a:t>The time required per collision is a function of the relative velocity between flocs, the average separation distance between flocs, and the floc size</a:t>
            </a:r>
          </a:p>
          <a:p>
            <a:pPr lvl="1">
              <a:lnSpc>
                <a:spcPct val="80000"/>
              </a:lnSpc>
            </a:pPr>
            <a:r>
              <a:rPr lang="en-US" sz="2400" dirty="0" smtClean="0"/>
              <a:t>In the next slides we will explore how to characterize collision time for flocs</a:t>
            </a:r>
          </a:p>
          <a:p>
            <a:pPr lvl="1">
              <a:lnSpc>
                <a:spcPct val="80000"/>
              </a:lnSpc>
            </a:pPr>
            <a:r>
              <a:rPr lang="en-US" sz="2400" dirty="0" smtClean="0"/>
              <a:t>We will assume that collisions occur between similar sized flocs. There is some evidence that flocs of very different diameters don’t attach when they collide. Or it may be that any collisions with large flocs are unsuccessful</a:t>
            </a:r>
          </a:p>
        </p:txBody>
      </p:sp>
      <p:pic>
        <p:nvPicPr>
          <p:cNvPr id="6" name="Picture 2" descr="Sage or Guide">
            <a:hlinkClick r:id="rId3" action="ppaction://hlinkpres?slideindex=1&amp;slidetitle=flocsed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6509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descr="MCED00214_0000[1]"/>
          <p:cNvPicPr>
            <a:picLocks noChangeAspect="1" noChangeArrowheads="1"/>
          </p:cNvPicPr>
          <p:nvPr/>
        </p:nvPicPr>
        <p:blipFill>
          <a:blip r:embed="rId4"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p:txBody>
          <a:bodyPr/>
          <a:lstStyle/>
          <a:p>
            <a:r>
              <a:rPr lang="en-US" dirty="0" smtClean="0"/>
              <a:t>Particle separation length scale (</a:t>
            </a:r>
            <a:r>
              <a:rPr lang="en-US" dirty="0" smtClean="0">
                <a:latin typeface="Symbol" pitchFamily="18" charset="2"/>
              </a:rPr>
              <a:t>L</a:t>
            </a:r>
            <a:r>
              <a:rPr lang="en-US" dirty="0" smtClean="0"/>
              <a:t>)</a:t>
            </a:r>
          </a:p>
        </p:txBody>
      </p:sp>
      <p:sp>
        <p:nvSpPr>
          <p:cNvPr id="25606" name="Rectangle 3"/>
          <p:cNvSpPr>
            <a:spLocks noGrp="1" noChangeArrowheads="1"/>
          </p:cNvSpPr>
          <p:nvPr>
            <p:ph idx="1"/>
          </p:nvPr>
        </p:nvSpPr>
        <p:spPr>
          <a:xfrm>
            <a:off x="457200" y="1600200"/>
            <a:ext cx="6019800" cy="4525963"/>
          </a:xfrm>
        </p:spPr>
        <p:txBody>
          <a:bodyPr/>
          <a:lstStyle/>
          <a:p>
            <a:r>
              <a:rPr lang="en-US" dirty="0" smtClean="0"/>
              <a:t>The average volume of</a:t>
            </a:r>
            <a:br>
              <a:rPr lang="en-US" dirty="0" smtClean="0"/>
            </a:br>
            <a:r>
              <a:rPr lang="en-US" dirty="0" smtClean="0"/>
              <a:t>water “occupied” by a particle equals the inverse of number of particles per volume (</a:t>
            </a:r>
            <a:r>
              <a:rPr lang="en-US" i="1" dirty="0" err="1" smtClean="0"/>
              <a:t>n</a:t>
            </a:r>
            <a:r>
              <a:rPr lang="en-US" i="1" baseline="-25000" dirty="0" err="1" smtClean="0"/>
              <a:t>P</a:t>
            </a:r>
            <a:r>
              <a:rPr lang="en-US" dirty="0" smtClean="0"/>
              <a:t>)</a:t>
            </a:r>
            <a:br>
              <a:rPr lang="en-US" dirty="0" smtClean="0"/>
            </a:br>
            <a:endParaRPr lang="en-US" dirty="0" smtClean="0"/>
          </a:p>
          <a:p>
            <a:r>
              <a:rPr lang="en-US" dirty="0" smtClean="0"/>
              <a:t/>
            </a:r>
            <a:br>
              <a:rPr lang="en-US" dirty="0" smtClean="0"/>
            </a:br>
            <a:endParaRPr lang="en-US" dirty="0" smtClean="0"/>
          </a:p>
          <a:p>
            <a:r>
              <a:rPr lang="en-US" dirty="0" smtClean="0"/>
              <a:t>The number of flocs decreases as the flocs grow in size</a:t>
            </a:r>
          </a:p>
        </p:txBody>
      </p:sp>
      <p:sp>
        <p:nvSpPr>
          <p:cNvPr id="25612" name="AutoShape 1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descr="MCED00214_0000[1]"/>
          <p:cNvPicPr>
            <a:picLocks noChangeAspect="1" noChangeArrowheads="1"/>
          </p:cNvPicPr>
          <p:nvPr/>
        </p:nvPicPr>
        <p:blipFill>
          <a:blip r:embed="rId4"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graphicFrame>
        <p:nvGraphicFramePr>
          <p:cNvPr id="2" name="Object 1"/>
          <p:cNvGraphicFramePr>
            <a:graphicFrameLocks noChangeAspect="1"/>
          </p:cNvGraphicFramePr>
          <p:nvPr>
            <p:extLst>
              <p:ext uri="{D42A27DB-BD31-4B8C-83A1-F6EECF244321}">
                <p14:modId xmlns:p14="http://schemas.microsoft.com/office/powerpoint/2010/main" val="4257324379"/>
              </p:ext>
            </p:extLst>
          </p:nvPr>
        </p:nvGraphicFramePr>
        <p:xfrm>
          <a:off x="-4416721" y="818523"/>
          <a:ext cx="4114800" cy="6858000"/>
        </p:xfrm>
        <a:graphic>
          <a:graphicData uri="http://schemas.openxmlformats.org/presentationml/2006/ole">
            <mc:AlternateContent xmlns:mc="http://schemas.openxmlformats.org/markup-compatibility/2006">
              <mc:Choice xmlns:v="urn:schemas-microsoft-com:vml" Requires="v">
                <p:oleObj spid="_x0000_s2260714" name="Equation" r:id="rId5" imgW="4089240" imgH="6858000" progId="Equation.DSMT4">
                  <p:embed/>
                </p:oleObj>
              </mc:Choice>
              <mc:Fallback>
                <p:oleObj name="Equation" r:id="rId5" imgW="4089240" imgH="6858000" progId="Equation.DSMT4">
                  <p:embed/>
                  <p:pic>
                    <p:nvPicPr>
                      <p:cNvPr id="0" name="Object 23"/>
                      <p:cNvPicPr>
                        <a:picLocks noChangeAspect="1" noChangeArrowheads="1"/>
                      </p:cNvPicPr>
                      <p:nvPr/>
                    </p:nvPicPr>
                    <p:blipFill>
                      <a:blip r:embed="rId6"/>
                      <a:srcRect/>
                      <a:stretch>
                        <a:fillRect/>
                      </a:stretch>
                    </p:blipFill>
                    <p:spPr bwMode="auto">
                      <a:xfrm>
                        <a:off x="-4416721" y="818523"/>
                        <a:ext cx="4114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14">
            <a:hlinkClick r:id="" action="ppaction://ole?verb=0"/>
          </p:cNvPr>
          <p:cNvGraphicFramePr>
            <a:graphicFrameLocks/>
          </p:cNvGraphicFramePr>
          <p:nvPr>
            <p:extLst>
              <p:ext uri="{D42A27DB-BD31-4B8C-83A1-F6EECF244321}">
                <p14:modId xmlns:p14="http://schemas.microsoft.com/office/powerpoint/2010/main" val="3424495227"/>
              </p:ext>
            </p:extLst>
          </p:nvPr>
        </p:nvGraphicFramePr>
        <p:xfrm>
          <a:off x="7277100" y="3205311"/>
          <a:ext cx="1016000" cy="893763"/>
        </p:xfrm>
        <a:graphic>
          <a:graphicData uri="http://schemas.openxmlformats.org/presentationml/2006/ole">
            <mc:AlternateContent xmlns:mc="http://schemas.openxmlformats.org/markup-compatibility/2006">
              <mc:Choice xmlns:v="urn:schemas-microsoft-com:vml" Requires="v">
                <p:oleObj spid="_x0000_s2260715" name="Equation" r:id="rId7" imgW="1015920" imgH="888840" progId="Equation.DSMT4">
                  <p:embed/>
                </p:oleObj>
              </mc:Choice>
              <mc:Fallback>
                <p:oleObj name="Equation" r:id="rId7" imgW="1015920" imgH="888840" progId="Equation.DSMT4">
                  <p:embed/>
                  <p:pic>
                    <p:nvPicPr>
                      <p:cNvPr id="0" name=""/>
                      <p:cNvPicPr>
                        <a:picLocks noChangeArrowheads="1"/>
                      </p:cNvPicPr>
                      <p:nvPr/>
                    </p:nvPicPr>
                    <p:blipFill>
                      <a:blip r:embed="rId8"/>
                      <a:srcRect/>
                      <a:stretch>
                        <a:fillRect/>
                      </a:stretch>
                    </p:blipFill>
                    <p:spPr bwMode="auto">
                      <a:xfrm>
                        <a:off x="7277100" y="3205311"/>
                        <a:ext cx="1016000" cy="893763"/>
                      </a:xfrm>
                      <a:prstGeom prst="rect">
                        <a:avLst/>
                      </a:prstGeom>
                      <a:noFill/>
                      <a:ln>
                        <a:noFill/>
                      </a:ln>
                      <a:effectLs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960100830"/>
              </p:ext>
            </p:extLst>
          </p:nvPr>
        </p:nvGraphicFramePr>
        <p:xfrm>
          <a:off x="-3314035" y="-78119"/>
          <a:ext cx="2819400" cy="958850"/>
        </p:xfrm>
        <a:graphic>
          <a:graphicData uri="http://schemas.openxmlformats.org/presentationml/2006/ole">
            <mc:AlternateContent xmlns:mc="http://schemas.openxmlformats.org/markup-compatibility/2006">
              <mc:Choice xmlns:v="urn:schemas-microsoft-com:vml" Requires="v">
                <p:oleObj spid="_x0000_s2260716" name="Equation" r:id="rId9" imgW="2819400" imgH="965200" progId="Equation.DSMT4">
                  <p:embed/>
                </p:oleObj>
              </mc:Choice>
              <mc:Fallback>
                <p:oleObj name="Equation" r:id="rId9" imgW="2819400" imgH="96520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4035" y="-78119"/>
                        <a:ext cx="2819400"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1079057262"/>
              </p:ext>
            </p:extLst>
          </p:nvPr>
        </p:nvGraphicFramePr>
        <p:xfrm>
          <a:off x="6300788" y="5695950"/>
          <a:ext cx="2263775" cy="952500"/>
        </p:xfrm>
        <a:graphic>
          <a:graphicData uri="http://schemas.openxmlformats.org/presentationml/2006/ole">
            <mc:AlternateContent xmlns:mc="http://schemas.openxmlformats.org/markup-compatibility/2006">
              <mc:Choice xmlns:v="urn:schemas-microsoft-com:vml" Requires="v">
                <p:oleObj spid="_x0000_s2260717" name="Equation" r:id="rId11" imgW="2247840" imgH="952200" progId="Equation.DSMT4">
                  <p:embed/>
                </p:oleObj>
              </mc:Choice>
              <mc:Fallback>
                <p:oleObj name="Equation" r:id="rId11" imgW="2247840" imgH="952200" progId="Equation.DSMT4">
                  <p:embed/>
                  <p:pic>
                    <p:nvPicPr>
                      <p:cNvPr id="0" name=""/>
                      <p:cNvPicPr>
                        <a:picLocks noChangeAspect="1" noChangeArrowheads="1"/>
                      </p:cNvPicPr>
                      <p:nvPr/>
                    </p:nvPicPr>
                    <p:blipFill>
                      <a:blip r:embed="rId12"/>
                      <a:srcRect/>
                      <a:stretch>
                        <a:fillRect/>
                      </a:stretch>
                    </p:blipFill>
                    <p:spPr bwMode="auto">
                      <a:xfrm>
                        <a:off x="6300788" y="5695950"/>
                        <a:ext cx="22637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605884936"/>
              </p:ext>
            </p:extLst>
          </p:nvPr>
        </p:nvGraphicFramePr>
        <p:xfrm>
          <a:off x="2889167" y="3966622"/>
          <a:ext cx="2659063" cy="800100"/>
        </p:xfrm>
        <a:graphic>
          <a:graphicData uri="http://schemas.openxmlformats.org/presentationml/2006/ole">
            <mc:AlternateContent xmlns:mc="http://schemas.openxmlformats.org/markup-compatibility/2006">
              <mc:Choice xmlns:v="urn:schemas-microsoft-com:vml" Requires="v">
                <p:oleObj spid="_x0000_s2260718" name="Equation" r:id="rId13" imgW="2641320" imgH="799920" progId="Equation.DSMT4">
                  <p:embed/>
                </p:oleObj>
              </mc:Choice>
              <mc:Fallback>
                <p:oleObj name="Equation" r:id="rId13" imgW="2641320" imgH="799920" progId="Equation.DSMT4">
                  <p:embed/>
                  <p:pic>
                    <p:nvPicPr>
                      <p:cNvPr id="0" name=""/>
                      <p:cNvPicPr>
                        <a:picLocks noChangeAspect="1" noChangeArrowheads="1"/>
                      </p:cNvPicPr>
                      <p:nvPr/>
                    </p:nvPicPr>
                    <p:blipFill>
                      <a:blip r:embed="rId14"/>
                      <a:srcRect/>
                      <a:stretch>
                        <a:fillRect/>
                      </a:stretch>
                    </p:blipFill>
                    <p:spPr bwMode="auto">
                      <a:xfrm>
                        <a:off x="2889167" y="3966622"/>
                        <a:ext cx="265906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4">
            <a:hlinkClick r:id="" action="ppaction://ole?verb=0"/>
          </p:cNvPr>
          <p:cNvGraphicFramePr>
            <a:graphicFrameLocks/>
          </p:cNvGraphicFramePr>
          <p:nvPr>
            <p:extLst>
              <p:ext uri="{D42A27DB-BD31-4B8C-83A1-F6EECF244321}">
                <p14:modId xmlns:p14="http://schemas.microsoft.com/office/powerpoint/2010/main" val="1936362199"/>
              </p:ext>
            </p:extLst>
          </p:nvPr>
        </p:nvGraphicFramePr>
        <p:xfrm>
          <a:off x="6707188" y="4079875"/>
          <a:ext cx="2006600" cy="1071563"/>
        </p:xfrm>
        <a:graphic>
          <a:graphicData uri="http://schemas.openxmlformats.org/presentationml/2006/ole">
            <mc:AlternateContent xmlns:mc="http://schemas.openxmlformats.org/markup-compatibility/2006">
              <mc:Choice xmlns:v="urn:schemas-microsoft-com:vml" Requires="v">
                <p:oleObj spid="_x0000_s2260719" name="Equation" r:id="rId15" imgW="2006280" imgH="1066680" progId="Equation.DSMT4">
                  <p:embed/>
                </p:oleObj>
              </mc:Choice>
              <mc:Fallback>
                <p:oleObj name="Equation" r:id="rId15" imgW="2006280" imgH="1066680" progId="Equation.DSMT4">
                  <p:embed/>
                  <p:pic>
                    <p:nvPicPr>
                      <p:cNvPr id="0" name=""/>
                      <p:cNvPicPr>
                        <a:picLocks noChangeArrowheads="1"/>
                      </p:cNvPicPr>
                      <p:nvPr/>
                    </p:nvPicPr>
                    <p:blipFill>
                      <a:blip r:embed="rId16"/>
                      <a:srcRect/>
                      <a:stretch>
                        <a:fillRect/>
                      </a:stretch>
                    </p:blipFill>
                    <p:spPr bwMode="auto">
                      <a:xfrm>
                        <a:off x="6707188" y="4079875"/>
                        <a:ext cx="2006600" cy="1071563"/>
                      </a:xfrm>
                      <a:prstGeom prst="rect">
                        <a:avLst/>
                      </a:prstGeom>
                      <a:noFill/>
                      <a:ln>
                        <a:noFill/>
                      </a:ln>
                      <a:effectLs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4265784994"/>
              </p:ext>
            </p:extLst>
          </p:nvPr>
        </p:nvGraphicFramePr>
        <p:xfrm>
          <a:off x="1058598" y="4025860"/>
          <a:ext cx="1265238" cy="736600"/>
        </p:xfrm>
        <a:graphic>
          <a:graphicData uri="http://schemas.openxmlformats.org/presentationml/2006/ole">
            <mc:AlternateContent xmlns:mc="http://schemas.openxmlformats.org/markup-compatibility/2006">
              <mc:Choice xmlns:v="urn:schemas-microsoft-com:vml" Requires="v">
                <p:oleObj spid="_x0000_s2260720" name="Equation" r:id="rId17" imgW="1257120" imgH="736560" progId="Equation.DSMT4">
                  <p:embed/>
                </p:oleObj>
              </mc:Choice>
              <mc:Fallback>
                <p:oleObj name="Equation" r:id="rId17" imgW="1257120" imgH="736560" progId="Equation.DSMT4">
                  <p:embed/>
                  <p:pic>
                    <p:nvPicPr>
                      <p:cNvPr id="0" name=""/>
                      <p:cNvPicPr>
                        <a:picLocks noChangeAspect="1" noChangeArrowheads="1"/>
                      </p:cNvPicPr>
                      <p:nvPr/>
                    </p:nvPicPr>
                    <p:blipFill>
                      <a:blip r:embed="rId18"/>
                      <a:srcRect/>
                      <a:stretch>
                        <a:fillRect/>
                      </a:stretch>
                    </p:blipFill>
                    <p:spPr bwMode="auto">
                      <a:xfrm>
                        <a:off x="1058598" y="4025860"/>
                        <a:ext cx="1265238"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classic and hypothesized collision models</a:t>
            </a:r>
            <a:endParaRPr lang="en-US" dirty="0"/>
          </a:p>
        </p:txBody>
      </p:sp>
      <p:sp>
        <p:nvSpPr>
          <p:cNvPr id="3" name="Content Placeholder 2"/>
          <p:cNvSpPr>
            <a:spLocks noGrp="1"/>
          </p:cNvSpPr>
          <p:nvPr>
            <p:ph idx="1"/>
          </p:nvPr>
        </p:nvSpPr>
        <p:spPr/>
        <p:txBody>
          <a:bodyPr/>
          <a:lstStyle/>
          <a:p>
            <a:r>
              <a:rPr lang="en-US" dirty="0" smtClean="0"/>
              <a:t>Classic model: transport and mixing at length scales larger than the diameter of the particle do not influence collisions – therefore </a:t>
            </a:r>
            <a:r>
              <a:rPr lang="en-US" b="1" dirty="0" smtClean="0"/>
              <a:t>slow</a:t>
            </a:r>
            <a:r>
              <a:rPr lang="en-US" dirty="0" smtClean="0"/>
              <a:t>, long, straight walk toward a collision</a:t>
            </a:r>
          </a:p>
          <a:p>
            <a:r>
              <a:rPr lang="en-US" dirty="0" smtClean="0"/>
              <a:t>Hypothesized model: </a:t>
            </a:r>
            <a:r>
              <a:rPr lang="en-US" b="1" dirty="0" smtClean="0"/>
              <a:t>fast</a:t>
            </a:r>
            <a:r>
              <a:rPr lang="en-US" dirty="0" smtClean="0"/>
              <a:t> random walk clearing volume of fluid equal to volume occupied followed by slow, short, straight walk toward a collision*</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2525649"/>
              </p:ext>
            </p:extLst>
          </p:nvPr>
        </p:nvGraphicFramePr>
        <p:xfrm>
          <a:off x="7989888" y="4205288"/>
          <a:ext cx="1028700" cy="406400"/>
        </p:xfrm>
        <a:graphic>
          <a:graphicData uri="http://schemas.openxmlformats.org/presentationml/2006/ole">
            <mc:AlternateContent xmlns:mc="http://schemas.openxmlformats.org/markup-compatibility/2006">
              <mc:Choice xmlns:v="urn:schemas-microsoft-com:vml" Requires="v">
                <p:oleObj spid="_x0000_s2264268" name="Equation" r:id="rId3" imgW="1028520" imgH="406080" progId="Equation.DSMT4">
                  <p:embed/>
                </p:oleObj>
              </mc:Choice>
              <mc:Fallback>
                <p:oleObj name="Equation" r:id="rId3" imgW="1028520" imgH="406080" progId="Equation.DSMT4">
                  <p:embed/>
                  <p:pic>
                    <p:nvPicPr>
                      <p:cNvPr id="0" name="Object 4"/>
                      <p:cNvPicPr>
                        <a:picLocks noChangeAspect="1" noChangeArrowheads="1"/>
                      </p:cNvPicPr>
                      <p:nvPr/>
                    </p:nvPicPr>
                    <p:blipFill>
                      <a:blip r:embed="rId4"/>
                      <a:srcRect/>
                      <a:stretch>
                        <a:fillRect/>
                      </a:stretch>
                    </p:blipFill>
                    <p:spPr bwMode="auto">
                      <a:xfrm>
                        <a:off x="7989888" y="4205288"/>
                        <a:ext cx="1028700" cy="40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998758485"/>
              </p:ext>
            </p:extLst>
          </p:nvPr>
        </p:nvGraphicFramePr>
        <p:xfrm>
          <a:off x="7916863" y="1649413"/>
          <a:ext cx="1104900" cy="406400"/>
        </p:xfrm>
        <a:graphic>
          <a:graphicData uri="http://schemas.openxmlformats.org/presentationml/2006/ole">
            <mc:AlternateContent xmlns:mc="http://schemas.openxmlformats.org/markup-compatibility/2006">
              <mc:Choice xmlns:v="urn:schemas-microsoft-com:vml" Requires="v">
                <p:oleObj spid="_x0000_s2264269" name="Equation" r:id="rId5" imgW="1104840" imgH="406080" progId="Equation.DSMT4">
                  <p:embed/>
                </p:oleObj>
              </mc:Choice>
              <mc:Fallback>
                <p:oleObj name="Equation" r:id="rId5" imgW="1104840" imgH="406080" progId="Equation.DSMT4">
                  <p:embed/>
                  <p:pic>
                    <p:nvPicPr>
                      <p:cNvPr id="0" name="Object 5"/>
                      <p:cNvPicPr>
                        <a:picLocks noChangeAspect="1" noChangeArrowheads="1"/>
                      </p:cNvPicPr>
                      <p:nvPr/>
                    </p:nvPicPr>
                    <p:blipFill>
                      <a:blip r:embed="rId6"/>
                      <a:srcRect/>
                      <a:stretch>
                        <a:fillRect/>
                      </a:stretch>
                    </p:blipFill>
                    <p:spPr bwMode="auto">
                      <a:xfrm>
                        <a:off x="7916863" y="1649413"/>
                        <a:ext cx="1104900" cy="40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5899201" y="6334780"/>
            <a:ext cx="3244799" cy="523220"/>
          </a:xfrm>
          <a:prstGeom prst="rect">
            <a:avLst/>
          </a:prstGeom>
          <a:noFill/>
        </p:spPr>
        <p:txBody>
          <a:bodyPr wrap="none" rtlCol="0">
            <a:spAutoFit/>
          </a:bodyPr>
          <a:lstStyle/>
          <a:p>
            <a:r>
              <a:rPr lang="en-US" dirty="0" smtClean="0"/>
              <a:t>* Edge of knowledge</a:t>
            </a:r>
            <a:endParaRPr lang="en-US" dirty="0"/>
          </a:p>
        </p:txBody>
      </p:sp>
    </p:spTree>
    <p:extLst>
      <p:ext uri="{BB962C8B-B14F-4D97-AF65-F5344CB8AC3E}">
        <p14:creationId xmlns:p14="http://schemas.microsoft.com/office/powerpoint/2010/main" val="99215918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Classic Models: Relative velocity scales with diameter</a:t>
            </a:r>
            <a:endParaRPr lang="en-US" dirty="0"/>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graphicFrame>
        <p:nvGraphicFramePr>
          <p:cNvPr id="14" name="Object 13"/>
          <p:cNvGraphicFramePr>
            <a:graphicFrameLocks noChangeAspect="1"/>
          </p:cNvGraphicFramePr>
          <p:nvPr>
            <p:extLst>
              <p:ext uri="{D42A27DB-BD31-4B8C-83A1-F6EECF244321}">
                <p14:modId xmlns:p14="http://schemas.microsoft.com/office/powerpoint/2010/main" val="3018736964"/>
              </p:ext>
            </p:extLst>
          </p:nvPr>
        </p:nvGraphicFramePr>
        <p:xfrm>
          <a:off x="7295642" y="926830"/>
          <a:ext cx="1104900" cy="406400"/>
        </p:xfrm>
        <a:graphic>
          <a:graphicData uri="http://schemas.openxmlformats.org/presentationml/2006/ole">
            <mc:AlternateContent xmlns:mc="http://schemas.openxmlformats.org/markup-compatibility/2006">
              <mc:Choice xmlns:v="urn:schemas-microsoft-com:vml" Requires="v">
                <p:oleObj spid="_x0000_s2262122" name="Equation" r:id="rId4" imgW="1104840" imgH="406080" progId="Equation.DSMT4">
                  <p:embed/>
                </p:oleObj>
              </mc:Choice>
              <mc:Fallback>
                <p:oleObj name="Equation" r:id="rId4" imgW="1104840" imgH="406080" progId="Equation.DSMT4">
                  <p:embed/>
                  <p:pic>
                    <p:nvPicPr>
                      <p:cNvPr id="0" name="Object 13"/>
                      <p:cNvPicPr>
                        <a:picLocks noChangeAspect="1" noChangeArrowheads="1"/>
                      </p:cNvPicPr>
                      <p:nvPr/>
                    </p:nvPicPr>
                    <p:blipFill>
                      <a:blip r:embed="rId5"/>
                      <a:srcRect/>
                      <a:stretch>
                        <a:fillRect/>
                      </a:stretch>
                    </p:blipFill>
                    <p:spPr bwMode="auto">
                      <a:xfrm>
                        <a:off x="7295642" y="926830"/>
                        <a:ext cx="1104900" cy="40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05683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2.59259E-6 C 0.19671 -0.00555 0.70018 -0.02685 0.73611 -0.03472 " pathEditMode="relative" rAng="0" ptsTypes="tt">
                                      <p:cBhvr>
                                        <p:cTn id="10" dur="10000" fill="hold"/>
                                        <p:tgtEl>
                                          <p:spTgt spid="5"/>
                                        </p:tgtEl>
                                        <p:attrNameLst>
                                          <p:attrName>ppt_x</p:attrName>
                                          <p:attrName>ppt_y</p:attrName>
                                        </p:attrNameLst>
                                      </p:cBhvr>
                                      <p:rCtr x="36806"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smtClean="0"/>
              <a:t>What is Flocculation?</a:t>
            </a:r>
            <a:endParaRPr lang="en-US" dirty="0"/>
          </a:p>
        </p:txBody>
      </p:sp>
      <p:sp>
        <p:nvSpPr>
          <p:cNvPr id="145411" name="Rectangle 3"/>
          <p:cNvSpPr>
            <a:spLocks noGrp="1" noChangeArrowheads="1"/>
          </p:cNvSpPr>
          <p:nvPr>
            <p:ph idx="1"/>
          </p:nvPr>
        </p:nvSpPr>
        <p:spPr/>
        <p:txBody>
          <a:bodyPr/>
          <a:lstStyle/>
          <a:p>
            <a:r>
              <a:rPr lang="en-US" sz="2400" dirty="0" smtClean="0"/>
              <a:t>A process that transforms a turbid suspension of tiny particles into a turbid suspension of big particles!</a:t>
            </a:r>
          </a:p>
          <a:p>
            <a:r>
              <a:rPr lang="en-US" sz="2400" dirty="0" smtClean="0"/>
              <a:t>Requires</a:t>
            </a:r>
          </a:p>
          <a:p>
            <a:pPr lvl="1"/>
            <a:r>
              <a:rPr lang="en-US" sz="2000" dirty="0" smtClean="0"/>
              <a:t>Sticky particles (splattered with adhesive nanoparticles)</a:t>
            </a:r>
          </a:p>
          <a:p>
            <a:pPr lvl="1"/>
            <a:r>
              <a:rPr lang="en-US" sz="2000" dirty="0" smtClean="0"/>
              <a:t>Successful collisions between particles</a:t>
            </a:r>
          </a:p>
          <a:p>
            <a:r>
              <a:rPr lang="en-US" sz="2400" dirty="0" smtClean="0"/>
              <a:t>Flocs are fractals (“the same from near as from far”)</a:t>
            </a:r>
          </a:p>
          <a:p>
            <a:r>
              <a:rPr lang="en-US" sz="2400" dirty="0" smtClean="0"/>
              <a:t>The goal of flocculation is to reduce the number of small particles (that haven’t been flocculated)</a:t>
            </a:r>
          </a:p>
          <a:p>
            <a:r>
              <a:rPr lang="en-US" sz="2400" dirty="0" smtClean="0"/>
              <a:t>One goal is to understand why some particles are always left behind (turbidity after sedimentation) </a:t>
            </a:r>
          </a:p>
          <a:p>
            <a:r>
              <a:rPr lang="en-US" sz="2400" dirty="0" smtClean="0"/>
              <a:t>Another goal is to learn how to design a flocculator</a:t>
            </a: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smtClean="0"/>
              <a:t>Hypothesis: Relative velocity scales with separation distance</a:t>
            </a:r>
            <a:endParaRPr lang="en-US" dirty="0"/>
          </a:p>
        </p:txBody>
      </p:sp>
      <p:graphicFrame>
        <p:nvGraphicFramePr>
          <p:cNvPr id="168" name="Object 167"/>
          <p:cNvGraphicFramePr>
            <a:graphicFrameLocks noChangeAspect="1"/>
          </p:cNvGraphicFramePr>
          <p:nvPr>
            <p:extLst>
              <p:ext uri="{D42A27DB-BD31-4B8C-83A1-F6EECF244321}">
                <p14:modId xmlns:p14="http://schemas.microsoft.com/office/powerpoint/2010/main" val="2135732332"/>
              </p:ext>
            </p:extLst>
          </p:nvPr>
        </p:nvGraphicFramePr>
        <p:xfrm>
          <a:off x="265652" y="609484"/>
          <a:ext cx="1028700" cy="381000"/>
        </p:xfrm>
        <a:graphic>
          <a:graphicData uri="http://schemas.openxmlformats.org/presentationml/2006/ole">
            <mc:AlternateContent xmlns:mc="http://schemas.openxmlformats.org/markup-compatibility/2006">
              <mc:Choice xmlns:v="urn:schemas-microsoft-com:vml" Requires="v">
                <p:oleObj spid="_x0000_s2263235" name="Equation" r:id="rId4" imgW="1028700" imgH="381000" progId="Equation.DSMT4">
                  <p:embed/>
                </p:oleObj>
              </mc:Choice>
              <mc:Fallback>
                <p:oleObj name="Equation" r:id="rId4" imgW="1028700" imgH="3810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652" y="609484"/>
                        <a:ext cx="10287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5909743" y="3798556"/>
            <a:ext cx="959109" cy="461665"/>
          </a:xfrm>
          <a:prstGeom prst="rect">
            <a:avLst/>
          </a:prstGeom>
          <a:noFill/>
        </p:spPr>
        <p:txBody>
          <a:bodyPr wrap="none" rtlCol="0">
            <a:spAutoFit/>
          </a:bodyPr>
          <a:lstStyle/>
          <a:p>
            <a:r>
              <a:rPr lang="en-US" sz="2400" dirty="0" smtClean="0">
                <a:solidFill>
                  <a:schemeClr val="bg1"/>
                </a:solidFill>
              </a:rPr>
              <a:t>Target</a:t>
            </a:r>
            <a:endParaRPr lang="en-US" sz="2400" dirty="0">
              <a:solidFill>
                <a:schemeClr val="bg1"/>
              </a:solidFill>
            </a:endParaRP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236" name="Equation" r:id="rId6" imgW="253800" imgH="266400" progId="Equation.DSMT4">
                    <p:embed/>
                  </p:oleObj>
                </mc:Choice>
                <mc:Fallback>
                  <p:oleObj name="Equation" r:id="rId6" imgW="253800" imgH="266400" progId="Equation.DSMT4">
                    <p:embed/>
                    <p:pic>
                      <p:nvPicPr>
                        <p:cNvPr id="0" name="Object 14"/>
                        <p:cNvPicPr>
                          <a:picLocks noChangeArrowheads="1"/>
                        </p:cNvPicPr>
                        <p:nvPr/>
                      </p:nvPicPr>
                      <p:blipFill>
                        <a:blip r:embed="rId7"/>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assumption differences are about the relative velocities</a:t>
            </a:r>
            <a:endParaRPr lang="en-US" dirty="0"/>
          </a:p>
        </p:txBody>
      </p:sp>
      <p:sp>
        <p:nvSpPr>
          <p:cNvPr id="3" name="Content Placeholder 2"/>
          <p:cNvSpPr>
            <a:spLocks noGrp="1"/>
          </p:cNvSpPr>
          <p:nvPr>
            <p:ph idx="1"/>
          </p:nvPr>
        </p:nvSpPr>
        <p:spPr/>
        <p:txBody>
          <a:bodyPr/>
          <a:lstStyle/>
          <a:p>
            <a:r>
              <a:rPr lang="en-US" dirty="0" smtClean="0"/>
              <a:t>Classic particle collision models assume that the average relative velocity of two particles is set by the length scale of the </a:t>
            </a:r>
            <a:r>
              <a:rPr lang="en-US" b="1" dirty="0" smtClean="0"/>
              <a:t>diameter</a:t>
            </a:r>
            <a:r>
              <a:rPr lang="en-US" dirty="0" smtClean="0"/>
              <a:t> of the particles regardless of their separation distance</a:t>
            </a:r>
          </a:p>
          <a:p>
            <a:r>
              <a:rPr lang="en-US" dirty="0" smtClean="0"/>
              <a:t>We hypothesize that the majority of the transport time is spent in a long random walk with relative velocities based on the </a:t>
            </a:r>
            <a:r>
              <a:rPr lang="en-US" b="1" dirty="0" smtClean="0"/>
              <a:t>average particle separation </a:t>
            </a:r>
            <a:r>
              <a:rPr lang="en-US" dirty="0" smtClean="0"/>
              <a:t>distance (</a:t>
            </a:r>
            <a:r>
              <a:rPr lang="en-US" dirty="0" smtClean="0">
                <a:latin typeface="Symbol" pitchFamily="18" charset="2"/>
              </a:rPr>
              <a:t>L</a:t>
            </a:r>
            <a:r>
              <a:rPr lang="en-US" dirty="0" smtClean="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smtClean="0"/>
              <a:t>* Edge of knowledge</a:t>
            </a:r>
            <a:endParaRPr lang="en-US" dirty="0"/>
          </a:p>
        </p:txBody>
      </p:sp>
    </p:spTree>
    <p:extLst>
      <p:ext uri="{BB962C8B-B14F-4D97-AF65-F5344CB8AC3E}">
        <p14:creationId xmlns:p14="http://schemas.microsoft.com/office/powerpoint/2010/main" val="45401322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Proposed </a:t>
            </a:r>
            <a:r>
              <a:rPr lang="en-US" dirty="0" smtClean="0">
                <a:latin typeface="Symbol" pitchFamily="18" charset="2"/>
              </a:rPr>
              <a:t>(L)</a:t>
            </a:r>
            <a:r>
              <a:rPr lang="en-US" dirty="0" smtClean="0"/>
              <a:t> Long Range Transport Hypothesis*</a:t>
            </a:r>
            <a:endParaRPr lang="en-US" dirty="0"/>
          </a:p>
        </p:txBody>
      </p:sp>
      <p:sp>
        <p:nvSpPr>
          <p:cNvPr id="3" name="Content Placeholder 2"/>
          <p:cNvSpPr>
            <a:spLocks noGrp="1"/>
          </p:cNvSpPr>
          <p:nvPr>
            <p:ph idx="1"/>
          </p:nvPr>
        </p:nvSpPr>
        <p:spPr/>
        <p:txBody>
          <a:bodyPr/>
          <a:lstStyle/>
          <a:p>
            <a:r>
              <a:rPr lang="en-US" sz="2800" dirty="0" smtClean="0"/>
              <a:t>At </a:t>
            </a:r>
            <a:r>
              <a:rPr lang="en-US" sz="2800" dirty="0"/>
              <a:t>all times there exists a </a:t>
            </a:r>
            <a:r>
              <a:rPr lang="en-US" sz="2800" dirty="0" smtClean="0"/>
              <a:t>differential VOLUME </a:t>
            </a:r>
            <a:r>
              <a:rPr lang="en-US" sz="2800" dirty="0"/>
              <a:t>of fluid that will transport any particle </a:t>
            </a:r>
            <a:r>
              <a:rPr lang="en-US" sz="2800" dirty="0" smtClean="0"/>
              <a:t>with </a:t>
            </a:r>
            <a:r>
              <a:rPr lang="en-US" sz="2800" dirty="0"/>
              <a:t>its center located within that </a:t>
            </a:r>
            <a:r>
              <a:rPr lang="en-US" sz="2800" dirty="0" smtClean="0"/>
              <a:t>differential VOLUME</a:t>
            </a:r>
            <a:r>
              <a:rPr lang="en-US" sz="2800" dirty="0"/>
              <a:t> to </a:t>
            </a:r>
            <a:r>
              <a:rPr lang="en-US" sz="2800" dirty="0" smtClean="0"/>
              <a:t>a collision </a:t>
            </a:r>
            <a:r>
              <a:rPr lang="en-US" sz="2800" dirty="0"/>
              <a:t>of the particle and collector </a:t>
            </a:r>
            <a:r>
              <a:rPr lang="en-US" sz="2800" dirty="0" smtClean="0"/>
              <a:t>between</a:t>
            </a:r>
            <a:br>
              <a:rPr lang="en-US" sz="2800" dirty="0" smtClean="0"/>
            </a:br>
            <a:r>
              <a:rPr lang="en-US" sz="2800" dirty="0" smtClean="0"/>
              <a:t>and </a:t>
            </a:r>
          </a:p>
          <a:p>
            <a:r>
              <a:rPr lang="en-US" sz="2800" dirty="0" smtClean="0"/>
              <a:t>The </a:t>
            </a:r>
            <a:r>
              <a:rPr lang="en-US" sz="2800" dirty="0"/>
              <a:t>time required for that final transport to a collision is </a:t>
            </a:r>
            <a:endParaRPr lang="en-US" sz="2800" dirty="0" smtClean="0"/>
          </a:p>
          <a:p>
            <a:r>
              <a:rPr lang="en-US" sz="2800" dirty="0" smtClean="0"/>
              <a:t>Long range transport </a:t>
            </a:r>
            <a:r>
              <a:rPr lang="en-US" sz="2800" dirty="0"/>
              <a:t>delivers the particle to the differential </a:t>
            </a:r>
            <a:r>
              <a:rPr lang="en-US" sz="2800" dirty="0" smtClean="0"/>
              <a:t>volume for the final slow transport to the collision</a:t>
            </a:r>
          </a:p>
          <a:p>
            <a:r>
              <a:rPr lang="en-US" sz="2400" dirty="0" smtClean="0"/>
              <a:t>Next… characterize the time for the long range transport</a:t>
            </a:r>
            <a:endParaRPr lang="en-US" sz="2400" dirty="0"/>
          </a:p>
        </p:txBody>
      </p:sp>
      <p:graphicFrame>
        <p:nvGraphicFramePr>
          <p:cNvPr id="4" name="Object 3"/>
          <p:cNvGraphicFramePr>
            <a:graphicFrameLocks noChangeAspect="1"/>
          </p:cNvGraphicFramePr>
          <p:nvPr>
            <p:extLst>
              <p:ext uri="{D42A27DB-BD31-4B8C-83A1-F6EECF244321}">
                <p14:modId xmlns:p14="http://schemas.microsoft.com/office/powerpoint/2010/main" val="2519472096"/>
              </p:ext>
            </p:extLst>
          </p:nvPr>
        </p:nvGraphicFramePr>
        <p:xfrm>
          <a:off x="7914557" y="2878767"/>
          <a:ext cx="908050" cy="527050"/>
        </p:xfrm>
        <a:graphic>
          <a:graphicData uri="http://schemas.openxmlformats.org/presentationml/2006/ole">
            <mc:AlternateContent xmlns:mc="http://schemas.openxmlformats.org/markup-compatibility/2006">
              <mc:Choice xmlns:v="urn:schemas-microsoft-com:vml" Requires="v">
                <p:oleObj spid="_x0000_s2261314" name="Equation" r:id="rId4" imgW="1396800" imgH="812520" progId="Equation.DSMT4">
                  <p:embed/>
                </p:oleObj>
              </mc:Choice>
              <mc:Fallback>
                <p:oleObj name="Equation" r:id="rId4" imgW="1396800" imgH="812520" progId="Equation.DSMT4">
                  <p:embed/>
                  <p:pic>
                    <p:nvPicPr>
                      <p:cNvPr id="0" name="Object 2"/>
                      <p:cNvPicPr>
                        <a:picLocks noChangeAspect="1" noChangeArrowheads="1"/>
                      </p:cNvPicPr>
                      <p:nvPr/>
                    </p:nvPicPr>
                    <p:blipFill>
                      <a:blip r:embed="rId5"/>
                      <a:srcRect/>
                      <a:stretch>
                        <a:fillRect/>
                      </a:stretch>
                    </p:blipFill>
                    <p:spPr bwMode="auto">
                      <a:xfrm>
                        <a:off x="7914557" y="2878767"/>
                        <a:ext cx="908050" cy="527050"/>
                      </a:xfrm>
                      <a:prstGeom prst="rect">
                        <a:avLst/>
                      </a:prstGeom>
                      <a:noFill/>
                      <a:ln>
                        <a:noFill/>
                      </a:ln>
                      <a:effec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302828055"/>
              </p:ext>
            </p:extLst>
          </p:nvPr>
        </p:nvGraphicFramePr>
        <p:xfrm>
          <a:off x="1528763" y="3333750"/>
          <a:ext cx="908050" cy="527050"/>
        </p:xfrm>
        <a:graphic>
          <a:graphicData uri="http://schemas.openxmlformats.org/presentationml/2006/ole">
            <mc:AlternateContent xmlns:mc="http://schemas.openxmlformats.org/markup-compatibility/2006">
              <mc:Choice xmlns:v="urn:schemas-microsoft-com:vml" Requires="v">
                <p:oleObj spid="_x0000_s2261315" name="Equation" r:id="rId6" imgW="1396800" imgH="812520" progId="Equation.DSMT4">
                  <p:embed/>
                </p:oleObj>
              </mc:Choice>
              <mc:Fallback>
                <p:oleObj name="Equation" r:id="rId6" imgW="1396800" imgH="812520" progId="Equation.DSMT4">
                  <p:embed/>
                  <p:pic>
                    <p:nvPicPr>
                      <p:cNvPr id="0" name=""/>
                      <p:cNvPicPr>
                        <a:picLocks noChangeAspect="1" noChangeArrowheads="1"/>
                      </p:cNvPicPr>
                      <p:nvPr/>
                    </p:nvPicPr>
                    <p:blipFill>
                      <a:blip r:embed="rId7"/>
                      <a:srcRect/>
                      <a:stretch>
                        <a:fillRect/>
                      </a:stretch>
                    </p:blipFill>
                    <p:spPr bwMode="auto">
                      <a:xfrm>
                        <a:off x="1528763" y="3333750"/>
                        <a:ext cx="908050" cy="527050"/>
                      </a:xfrm>
                      <a:prstGeom prst="rect">
                        <a:avLst/>
                      </a:prstGeom>
                      <a:noFill/>
                      <a:ln>
                        <a:noFill/>
                      </a:ln>
                      <a:effec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88164310"/>
              </p:ext>
            </p:extLst>
          </p:nvPr>
        </p:nvGraphicFramePr>
        <p:xfrm>
          <a:off x="2680030" y="4316503"/>
          <a:ext cx="536575" cy="527050"/>
        </p:xfrm>
        <a:graphic>
          <a:graphicData uri="http://schemas.openxmlformats.org/presentationml/2006/ole">
            <mc:AlternateContent xmlns:mc="http://schemas.openxmlformats.org/markup-compatibility/2006">
              <mc:Choice xmlns:v="urn:schemas-microsoft-com:vml" Requires="v">
                <p:oleObj spid="_x0000_s2261316" name="Equation" r:id="rId8" imgW="825480" imgH="812520" progId="Equation.DSMT4">
                  <p:embed/>
                </p:oleObj>
              </mc:Choice>
              <mc:Fallback>
                <p:oleObj name="Equation" r:id="rId8" imgW="825480" imgH="812520" progId="Equation.DSMT4">
                  <p:embed/>
                  <p:pic>
                    <p:nvPicPr>
                      <p:cNvPr id="0" name=""/>
                      <p:cNvPicPr>
                        <a:picLocks noChangeAspect="1" noChangeArrowheads="1"/>
                      </p:cNvPicPr>
                      <p:nvPr/>
                    </p:nvPicPr>
                    <p:blipFill>
                      <a:blip r:embed="rId9"/>
                      <a:srcRect/>
                      <a:stretch>
                        <a:fillRect/>
                      </a:stretch>
                    </p:blipFill>
                    <p:spPr bwMode="auto">
                      <a:xfrm>
                        <a:off x="2680030" y="4316503"/>
                        <a:ext cx="536575" cy="527050"/>
                      </a:xfrm>
                      <a:prstGeom prst="rect">
                        <a:avLst/>
                      </a:prstGeom>
                      <a:noFill/>
                      <a:ln>
                        <a:noFill/>
                      </a:ln>
                      <a:effectLst/>
                    </p:spPr>
                  </p:pic>
                </p:oleObj>
              </mc:Fallback>
            </mc:AlternateContent>
          </a:graphicData>
        </a:graphic>
      </p:graphicFrame>
      <p:sp>
        <p:nvSpPr>
          <p:cNvPr id="9" name="TextBox 8"/>
          <p:cNvSpPr txBox="1"/>
          <p:nvPr/>
        </p:nvSpPr>
        <p:spPr>
          <a:xfrm>
            <a:off x="6772838" y="6457890"/>
            <a:ext cx="2371162" cy="400110"/>
          </a:xfrm>
          <a:prstGeom prst="rect">
            <a:avLst/>
          </a:prstGeom>
          <a:noFill/>
        </p:spPr>
        <p:txBody>
          <a:bodyPr wrap="none" rtlCol="0">
            <a:spAutoFit/>
          </a:bodyPr>
          <a:lstStyle/>
          <a:p>
            <a:r>
              <a:rPr lang="en-US" sz="2000" dirty="0" smtClean="0"/>
              <a:t>* Edge of knowledge</a:t>
            </a:r>
            <a:endParaRPr lang="en-US" sz="2000" dirty="0"/>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755419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smtClean="0"/>
              <a:t>How much water is cleared (filtered) from a floc’s perspective?</a:t>
            </a:r>
            <a:endParaRPr lang="en-US" dirty="0" smtClean="0"/>
          </a:p>
        </p:txBody>
      </p:sp>
      <p:sp>
        <p:nvSpPr>
          <p:cNvPr id="24585" name="Rectangle 3"/>
          <p:cNvSpPr>
            <a:spLocks noGrp="1" noChangeArrowheads="1"/>
          </p:cNvSpPr>
          <p:nvPr>
            <p:ph idx="1"/>
          </p:nvPr>
        </p:nvSpPr>
        <p:spPr/>
        <p:txBody>
          <a:bodyPr/>
          <a:lstStyle/>
          <a:p>
            <a:r>
              <a:rPr lang="en-US" dirty="0" smtClean="0"/>
              <a:t>Volume cleared is proportional to a collision area defined by a circle with diameter = sum of the particle diameters</a:t>
            </a:r>
          </a:p>
          <a:p>
            <a:r>
              <a:rPr lang="en-US" dirty="0" smtClean="0"/>
              <a:t>Volume cleared is proportional to time</a:t>
            </a:r>
          </a:p>
          <a:p>
            <a:r>
              <a:rPr lang="en-US" dirty="0" smtClean="0"/>
              <a:t>Volume cleared is proportional to the relative velocity between flocs</a:t>
            </a:r>
          </a:p>
          <a:p>
            <a:endParaRPr lang="en-US" dirty="0" smtClean="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descr="MCED00214_0000[1]"/>
          <p:cNvPicPr>
            <a:picLocks noChangeAspect="1" noChangeArrowheads="1"/>
          </p:cNvPicPr>
          <p:nvPr/>
        </p:nvPicPr>
        <p:blipFill>
          <a:blip r:embed="rId4" cstate="print"/>
          <a:srcRect/>
          <a:stretch>
            <a:fillRect/>
          </a:stretch>
        </p:blipFill>
        <p:spPr bwMode="auto">
          <a:xfrm>
            <a:off x="4965774" y="5469774"/>
            <a:ext cx="646085" cy="646084"/>
          </a:xfrm>
          <a:prstGeom prst="rect">
            <a:avLst/>
          </a:prstGeom>
          <a:noFill/>
          <a:ln w="9525">
            <a:noFill/>
            <a:miter lim="800000"/>
            <a:headEnd/>
            <a:tailEnd/>
          </a:ln>
        </p:spPr>
      </p:pic>
      <p:graphicFrame>
        <p:nvGraphicFramePr>
          <p:cNvPr id="196614" name="Object 6">
            <a:hlinkClick r:id="" action="ppaction://ole?verb=0"/>
          </p:cNvPr>
          <p:cNvGraphicFramePr>
            <a:graphicFrameLocks/>
          </p:cNvGraphicFramePr>
          <p:nvPr>
            <p:extLst>
              <p:ext uri="{D42A27DB-BD31-4B8C-83A1-F6EECF244321}">
                <p14:modId xmlns:p14="http://schemas.microsoft.com/office/powerpoint/2010/main" val="4106395810"/>
              </p:ext>
            </p:extLst>
          </p:nvPr>
        </p:nvGraphicFramePr>
        <p:xfrm>
          <a:off x="1216025" y="6022975"/>
          <a:ext cx="2347913" cy="488950"/>
        </p:xfrm>
        <a:graphic>
          <a:graphicData uri="http://schemas.openxmlformats.org/presentationml/2006/ole">
            <mc:AlternateContent xmlns:mc="http://schemas.openxmlformats.org/markup-compatibility/2006">
              <mc:Choice xmlns:v="urn:schemas-microsoft-com:vml" Requires="v">
                <p:oleObj spid="_x0000_s2287852" name="Equation" r:id="rId5" imgW="2031840" imgH="419040" progId="Equation.DSMT4">
                  <p:embed/>
                </p:oleObj>
              </mc:Choice>
              <mc:Fallback>
                <p:oleObj name="Equation" r:id="rId5" imgW="2031840" imgH="419040" progId="Equation.DSMT4">
                  <p:embed/>
                  <p:pic>
                    <p:nvPicPr>
                      <p:cNvPr id="196614" name="Object 6">
                        <a:hlinkClick r:id="" action="ppaction://ole?verb=0"/>
                      </p:cNvPr>
                      <p:cNvPicPr>
                        <a:picLocks noChangeArrowheads="1"/>
                      </p:cNvPicPr>
                      <p:nvPr/>
                    </p:nvPicPr>
                    <p:blipFill>
                      <a:blip r:embed="rId6"/>
                      <a:srcRect/>
                      <a:stretch>
                        <a:fillRect/>
                      </a:stretch>
                    </p:blipFill>
                    <p:spPr bwMode="auto">
                      <a:xfrm>
                        <a:off x="1216025" y="6022975"/>
                        <a:ext cx="23479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196615" name="Object 7">
            <a:hlinkClick r:id="" action="ppaction://ole?verb=0"/>
          </p:cNvPr>
          <p:cNvGraphicFramePr>
            <a:graphicFrameLocks/>
          </p:cNvGraphicFramePr>
          <p:nvPr>
            <p:extLst>
              <p:ext uri="{D42A27DB-BD31-4B8C-83A1-F6EECF244321}">
                <p14:modId xmlns:p14="http://schemas.microsoft.com/office/powerpoint/2010/main" val="3061646066"/>
              </p:ext>
            </p:extLst>
          </p:nvPr>
        </p:nvGraphicFramePr>
        <p:xfrm>
          <a:off x="7745413" y="2633663"/>
          <a:ext cx="954087" cy="468312"/>
        </p:xfrm>
        <a:graphic>
          <a:graphicData uri="http://schemas.openxmlformats.org/presentationml/2006/ole">
            <mc:AlternateContent xmlns:mc="http://schemas.openxmlformats.org/markup-compatibility/2006">
              <mc:Choice xmlns:v="urn:schemas-microsoft-com:vml" Requires="v">
                <p:oleObj spid="_x0000_s2287853" name="Equation" r:id="rId7" imgW="799920" imgH="419040" progId="Equation.DSMT4">
                  <p:embed/>
                </p:oleObj>
              </mc:Choice>
              <mc:Fallback>
                <p:oleObj name="Equation" r:id="rId7" imgW="799920" imgH="419040" progId="Equation.DSMT4">
                  <p:embed/>
                  <p:pic>
                    <p:nvPicPr>
                      <p:cNvPr id="196615" name="Object 7">
                        <a:hlinkClick r:id="" action="ppaction://ole?verb=0"/>
                      </p:cNvPr>
                      <p:cNvPicPr>
                        <a:picLocks noChangeArrowheads="1"/>
                      </p:cNvPicPr>
                      <p:nvPr/>
                    </p:nvPicPr>
                    <p:blipFill>
                      <a:blip r:embed="rId8"/>
                      <a:srcRect/>
                      <a:stretch>
                        <a:fillRect/>
                      </a:stretch>
                    </p:blipFill>
                    <p:spPr bwMode="auto">
                      <a:xfrm>
                        <a:off x="7745413" y="2633663"/>
                        <a:ext cx="954087"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196616" name="Object 8">
            <a:hlinkClick r:id="" action="ppaction://ole?verb=0"/>
          </p:cNvPr>
          <p:cNvGraphicFramePr>
            <a:graphicFrameLocks/>
          </p:cNvGraphicFramePr>
          <p:nvPr>
            <p:extLst/>
          </p:nvPr>
        </p:nvGraphicFramePr>
        <p:xfrm>
          <a:off x="7983897" y="3270285"/>
          <a:ext cx="526964" cy="368790"/>
        </p:xfrm>
        <a:graphic>
          <a:graphicData uri="http://schemas.openxmlformats.org/presentationml/2006/ole">
            <mc:AlternateContent xmlns:mc="http://schemas.openxmlformats.org/markup-compatibility/2006">
              <mc:Choice xmlns:v="urn:schemas-microsoft-com:vml" Requires="v">
                <p:oleObj spid="_x0000_s2287854" name="Equation" r:id="rId9" imgW="406080" imgH="241200" progId="Equation.DSMT4">
                  <p:embed/>
                </p:oleObj>
              </mc:Choice>
              <mc:Fallback>
                <p:oleObj name="Equation" r:id="rId9" imgW="406080" imgH="241200" progId="Equation.DSMT4">
                  <p:embed/>
                  <p:pic>
                    <p:nvPicPr>
                      <p:cNvPr id="196616" name="Object 8">
                        <a:hlinkClick r:id="" action="ppaction://ole?verb=0"/>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3897" y="3270285"/>
                        <a:ext cx="526964" cy="368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196617" name="Object 9"/>
          <p:cNvGraphicFramePr>
            <a:graphicFrameLocks noChangeAspect="1"/>
          </p:cNvGraphicFramePr>
          <p:nvPr>
            <p:extLst/>
          </p:nvPr>
        </p:nvGraphicFramePr>
        <p:xfrm>
          <a:off x="7919398" y="3930669"/>
          <a:ext cx="663696" cy="473624"/>
        </p:xfrm>
        <a:graphic>
          <a:graphicData uri="http://schemas.openxmlformats.org/presentationml/2006/ole">
            <mc:AlternateContent xmlns:mc="http://schemas.openxmlformats.org/markup-compatibility/2006">
              <mc:Choice xmlns:v="urn:schemas-microsoft-com:vml" Requires="v">
                <p:oleObj spid="_x0000_s2287855" name="Equation" r:id="rId11" imgW="533160" imgH="380880" progId="Equation.DSMT4">
                  <p:embed/>
                </p:oleObj>
              </mc:Choice>
              <mc:Fallback>
                <p:oleObj name="Equation" r:id="rId11" imgW="533160" imgH="380880" progId="Equation.DSMT4">
                  <p:embed/>
                  <p:pic>
                    <p:nvPicPr>
                      <p:cNvPr id="196617"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19398" y="3930669"/>
                        <a:ext cx="663696" cy="47362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graphicFrame>
        <p:nvGraphicFramePr>
          <p:cNvPr id="16" name="Object 9"/>
          <p:cNvGraphicFramePr>
            <a:graphicFrameLocks noChangeAspect="1"/>
          </p:cNvGraphicFramePr>
          <p:nvPr/>
        </p:nvGraphicFramePr>
        <p:xfrm>
          <a:off x="6178344" y="5076067"/>
          <a:ext cx="708174" cy="759122"/>
        </p:xfrm>
        <a:graphic>
          <a:graphicData uri="http://schemas.openxmlformats.org/presentationml/2006/ole">
            <mc:AlternateContent xmlns:mc="http://schemas.openxmlformats.org/markup-compatibility/2006">
              <mc:Choice xmlns:v="urn:schemas-microsoft-com:vml" Requires="v">
                <p:oleObj spid="_x0000_s2287856" name="Equation" r:id="rId13" imgW="355320" imgH="380880" progId="Equation.DSMT4">
                  <p:embed/>
                </p:oleObj>
              </mc:Choice>
              <mc:Fallback>
                <p:oleObj name="Equation" r:id="rId13" imgW="355320" imgH="380880" progId="Equation.DSMT4">
                  <p:embed/>
                  <p:pic>
                    <p:nvPicPr>
                      <p:cNvPr id="16"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78344" y="5076067"/>
                        <a:ext cx="708174" cy="7591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7">
            <a:hlinkClick r:id="" action="ppaction://ole?verb=0"/>
          </p:cNvPr>
          <p:cNvGraphicFramePr>
            <a:graphicFrameLocks/>
          </p:cNvGraphicFramePr>
          <p:nvPr>
            <p:extLst>
              <p:ext uri="{D42A27DB-BD31-4B8C-83A1-F6EECF244321}">
                <p14:modId xmlns:p14="http://schemas.microsoft.com/office/powerpoint/2010/main" val="3820939348"/>
              </p:ext>
            </p:extLst>
          </p:nvPr>
        </p:nvGraphicFramePr>
        <p:xfrm>
          <a:off x="7580313" y="5384800"/>
          <a:ext cx="995362" cy="752475"/>
        </p:xfrm>
        <a:graphic>
          <a:graphicData uri="http://schemas.openxmlformats.org/presentationml/2006/ole">
            <mc:AlternateContent xmlns:mc="http://schemas.openxmlformats.org/markup-compatibility/2006">
              <mc:Choice xmlns:v="urn:schemas-microsoft-com:vml" Requires="v">
                <p:oleObj spid="_x0000_s2287857" name="Equation" r:id="rId15" imgW="520560" imgH="419040" progId="Equation.DSMT4">
                  <p:embed/>
                </p:oleObj>
              </mc:Choice>
              <mc:Fallback>
                <p:oleObj name="Equation" r:id="rId15" imgW="520560" imgH="419040" progId="Equation.DSMT4">
                  <p:embed/>
                  <p:pic>
                    <p:nvPicPr>
                      <p:cNvPr id="17" name="Object 7">
                        <a:hlinkClick r:id="" action="ppaction://ole?verb=0"/>
                      </p:cNvPr>
                      <p:cNvPicPr>
                        <a:picLocks noChangeArrowheads="1"/>
                      </p:cNvPicPr>
                      <p:nvPr/>
                    </p:nvPicPr>
                    <p:blipFill>
                      <a:blip r:embed="rId16"/>
                      <a:srcRect/>
                      <a:stretch>
                        <a:fillRect/>
                      </a:stretch>
                    </p:blipFill>
                    <p:spPr bwMode="auto">
                      <a:xfrm>
                        <a:off x="7580313" y="5384800"/>
                        <a:ext cx="995362"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pic>
        <p:nvPicPr>
          <p:cNvPr id="20" name="Picture 5" descr="MCED00214_0000[1]"/>
          <p:cNvPicPr>
            <a:picLocks noChangeAspect="1" noChangeArrowheads="1"/>
          </p:cNvPicPr>
          <p:nvPr/>
        </p:nvPicPr>
        <p:blipFill>
          <a:blip r:embed="rId4"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descr="MCED00214_0000[1]"/>
          <p:cNvPicPr>
            <a:picLocks noChangeAspect="1" noChangeArrowheads="1"/>
          </p:cNvPicPr>
          <p:nvPr/>
        </p:nvPicPr>
        <p:blipFill>
          <a:blip r:embed="rId4" cstate="print"/>
          <a:srcRect/>
          <a:stretch>
            <a:fillRect/>
          </a:stretch>
        </p:blipFill>
        <p:spPr bwMode="auto">
          <a:xfrm>
            <a:off x="7750628" y="4815381"/>
            <a:ext cx="646085" cy="646084"/>
          </a:xfrm>
          <a:prstGeom prst="rect">
            <a:avLst/>
          </a:prstGeom>
          <a:noFill/>
          <a:ln w="9525">
            <a:noFill/>
            <a:miter lim="800000"/>
            <a:headEnd/>
            <a:tailEnd/>
          </a:ln>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6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66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6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66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smtClean="0"/>
              <a:t>Use dimensional analysis to get a relative velocity</a:t>
            </a:r>
          </a:p>
        </p:txBody>
      </p:sp>
      <p:graphicFrame>
        <p:nvGraphicFramePr>
          <p:cNvPr id="15362" name="Object 3"/>
          <p:cNvGraphicFramePr>
            <a:graphicFrameLocks noChangeAspect="1"/>
          </p:cNvGraphicFramePr>
          <p:nvPr>
            <p:extLst/>
          </p:nvPr>
        </p:nvGraphicFramePr>
        <p:xfrm>
          <a:off x="1340798" y="6149923"/>
          <a:ext cx="857250" cy="666630"/>
        </p:xfrm>
        <a:graphic>
          <a:graphicData uri="http://schemas.openxmlformats.org/presentationml/2006/ole">
            <mc:AlternateContent xmlns:mc="http://schemas.openxmlformats.org/markup-compatibility/2006">
              <mc:Choice xmlns:v="urn:schemas-microsoft-com:vml" Requires="v">
                <p:oleObj spid="_x0000_s2289227" name="Equation" r:id="rId4" imgW="1143000" imgH="888840" progId="Equation.DSMT4">
                  <p:embed/>
                </p:oleObj>
              </mc:Choice>
              <mc:Fallback>
                <p:oleObj name="Equation" r:id="rId4" imgW="1143000" imgH="888840" progId="Equation.DSMT4">
                  <p:embed/>
                  <p:pic>
                    <p:nvPicPr>
                      <p:cNvPr id="15362" name="Object 3"/>
                      <p:cNvPicPr>
                        <a:picLocks noChangeAspect="1" noChangeArrowheads="1"/>
                      </p:cNvPicPr>
                      <p:nvPr/>
                    </p:nvPicPr>
                    <p:blipFill>
                      <a:blip r:embed="rId5"/>
                      <a:srcRect/>
                      <a:stretch>
                        <a:fillRect/>
                      </a:stretch>
                    </p:blipFill>
                    <p:spPr bwMode="auto">
                      <a:xfrm>
                        <a:off x="1340798" y="6149923"/>
                        <a:ext cx="857250" cy="6666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7" name="Object 10"/>
          <p:cNvGraphicFramePr>
            <a:graphicFrameLocks noChangeAspect="1"/>
          </p:cNvGraphicFramePr>
          <p:nvPr>
            <p:extLst/>
          </p:nvPr>
        </p:nvGraphicFramePr>
        <p:xfrm>
          <a:off x="434975" y="2363924"/>
          <a:ext cx="1828800" cy="431800"/>
        </p:xfrm>
        <a:graphic>
          <a:graphicData uri="http://schemas.openxmlformats.org/presentationml/2006/ole">
            <mc:AlternateContent xmlns:mc="http://schemas.openxmlformats.org/markup-compatibility/2006">
              <mc:Choice xmlns:v="urn:schemas-microsoft-com:vml" Requires="v">
                <p:oleObj spid="_x0000_s2289228" name="Equation" r:id="rId6" imgW="1828800" imgH="431640" progId="Equation.DSMT4">
                  <p:embed/>
                </p:oleObj>
              </mc:Choice>
              <mc:Fallback>
                <p:oleObj name="Equation" r:id="rId6" imgW="1828800" imgH="431640" progId="Equation.DSMT4">
                  <p:embed/>
                  <p:pic>
                    <p:nvPicPr>
                      <p:cNvPr id="15367" name="Object 10"/>
                      <p:cNvPicPr>
                        <a:picLocks noChangeAspect="1" noChangeArrowheads="1"/>
                      </p:cNvPicPr>
                      <p:nvPr/>
                    </p:nvPicPr>
                    <p:blipFill>
                      <a:blip r:embed="rId7"/>
                      <a:srcRect/>
                      <a:stretch>
                        <a:fillRect/>
                      </a:stretch>
                    </p:blipFill>
                    <p:spPr bwMode="auto">
                      <a:xfrm>
                        <a:off x="434975" y="2363924"/>
                        <a:ext cx="1828800" cy="431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8" name="Object 11"/>
          <p:cNvGraphicFramePr>
            <a:graphicFrameLocks noChangeAspect="1"/>
          </p:cNvGraphicFramePr>
          <p:nvPr>
            <p:extLst/>
          </p:nvPr>
        </p:nvGraphicFramePr>
        <p:xfrm>
          <a:off x="495300" y="4219575"/>
          <a:ext cx="1244600" cy="825500"/>
        </p:xfrm>
        <a:graphic>
          <a:graphicData uri="http://schemas.openxmlformats.org/presentationml/2006/ole">
            <mc:AlternateContent xmlns:mc="http://schemas.openxmlformats.org/markup-compatibility/2006">
              <mc:Choice xmlns:v="urn:schemas-microsoft-com:vml" Requires="v">
                <p:oleObj spid="_x0000_s2289229" name="Equation" r:id="rId8" imgW="1244520" imgH="825480" progId="Equation.DSMT4">
                  <p:embed/>
                </p:oleObj>
              </mc:Choice>
              <mc:Fallback>
                <p:oleObj name="Equation" r:id="rId8" imgW="1244520" imgH="825480" progId="Equation.DSMT4">
                  <p:embed/>
                  <p:pic>
                    <p:nvPicPr>
                      <p:cNvPr id="15368" name="Object 11"/>
                      <p:cNvPicPr>
                        <a:picLocks noChangeAspect="1" noChangeArrowheads="1"/>
                      </p:cNvPicPr>
                      <p:nvPr/>
                    </p:nvPicPr>
                    <p:blipFill>
                      <a:blip r:embed="rId9"/>
                      <a:srcRect/>
                      <a:stretch>
                        <a:fillRect/>
                      </a:stretch>
                    </p:blipFill>
                    <p:spPr bwMode="auto">
                      <a:xfrm>
                        <a:off x="495300" y="4219575"/>
                        <a:ext cx="1244600" cy="8255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9" name="Object 12"/>
          <p:cNvGraphicFramePr>
            <a:graphicFrameLocks noChangeAspect="1"/>
          </p:cNvGraphicFramePr>
          <p:nvPr>
            <p:extLst/>
          </p:nvPr>
        </p:nvGraphicFramePr>
        <p:xfrm>
          <a:off x="2349794" y="6149923"/>
          <a:ext cx="828630" cy="666630"/>
        </p:xfrm>
        <a:graphic>
          <a:graphicData uri="http://schemas.openxmlformats.org/presentationml/2006/ole">
            <mc:AlternateContent xmlns:mc="http://schemas.openxmlformats.org/markup-compatibility/2006">
              <mc:Choice xmlns:v="urn:schemas-microsoft-com:vml" Requires="v">
                <p:oleObj spid="_x0000_s2289230" name="Equation" r:id="rId10" imgW="1104840" imgH="888840" progId="Equation.DSMT4">
                  <p:embed/>
                </p:oleObj>
              </mc:Choice>
              <mc:Fallback>
                <p:oleObj name="Equation" r:id="rId10" imgW="1104840" imgH="888840" progId="Equation.DSMT4">
                  <p:embed/>
                  <p:pic>
                    <p:nvPicPr>
                      <p:cNvPr id="15369" name="Object 12"/>
                      <p:cNvPicPr>
                        <a:picLocks noChangeAspect="1" noChangeArrowheads="1"/>
                      </p:cNvPicPr>
                      <p:nvPr/>
                    </p:nvPicPr>
                    <p:blipFill>
                      <a:blip r:embed="rId11"/>
                      <a:srcRect/>
                      <a:stretch>
                        <a:fillRect/>
                      </a:stretch>
                    </p:blipFill>
                    <p:spPr bwMode="auto">
                      <a:xfrm>
                        <a:off x="2349794" y="6149923"/>
                        <a:ext cx="828630" cy="6666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70" name="Object 13"/>
          <p:cNvGraphicFramePr>
            <a:graphicFrameLocks noChangeAspect="1"/>
          </p:cNvGraphicFramePr>
          <p:nvPr>
            <p:extLst/>
          </p:nvPr>
        </p:nvGraphicFramePr>
        <p:xfrm>
          <a:off x="434975" y="3256099"/>
          <a:ext cx="1651000" cy="431800"/>
        </p:xfrm>
        <a:graphic>
          <a:graphicData uri="http://schemas.openxmlformats.org/presentationml/2006/ole">
            <mc:AlternateContent xmlns:mc="http://schemas.openxmlformats.org/markup-compatibility/2006">
              <mc:Choice xmlns:v="urn:schemas-microsoft-com:vml" Requires="v">
                <p:oleObj spid="_x0000_s2289231" name="Equation" r:id="rId12" imgW="1650960" imgH="431640" progId="Equation.DSMT4">
                  <p:embed/>
                </p:oleObj>
              </mc:Choice>
              <mc:Fallback>
                <p:oleObj name="Equation" r:id="rId12" imgW="1650960" imgH="431640" progId="Equation.DSMT4">
                  <p:embed/>
                  <p:pic>
                    <p:nvPicPr>
                      <p:cNvPr id="15370" name="Object 13"/>
                      <p:cNvPicPr>
                        <a:picLocks noChangeAspect="1" noChangeArrowheads="1"/>
                      </p:cNvPicPr>
                      <p:nvPr/>
                    </p:nvPicPr>
                    <p:blipFill>
                      <a:blip r:embed="rId13"/>
                      <a:srcRect/>
                      <a:stretch>
                        <a:fillRect/>
                      </a:stretch>
                    </p:blipFill>
                    <p:spPr bwMode="auto">
                      <a:xfrm>
                        <a:off x="434975" y="3256099"/>
                        <a:ext cx="1651000" cy="431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a:t>
            </a:r>
            <a:r>
              <a:rPr lang="en-US" sz="2400" dirty="0" smtClean="0">
                <a:latin typeface="+mn-lt"/>
              </a:rPr>
              <a:t>linear velocity gradient</a:t>
            </a:r>
            <a:endParaRPr lang="en-US" sz="2400" dirty="0">
              <a:latin typeface="+mn-lt"/>
            </a:endParaRP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smtClean="0">
                <a:latin typeface="+mn-lt"/>
              </a:rPr>
              <a:t>Velocity gradient</a:t>
            </a:r>
            <a:endParaRPr lang="en-US" sz="2400" dirty="0">
              <a:latin typeface="+mn-lt"/>
            </a:endParaRP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smtClean="0">
                <a:latin typeface="Symbol" panose="05050102010706020507" pitchFamily="18" charset="2"/>
              </a:rPr>
              <a:t>L</a:t>
            </a:r>
            <a:r>
              <a:rPr lang="en-US" sz="2400" dirty="0" smtClean="0">
                <a:latin typeface="+mn-lt"/>
              </a:rPr>
              <a:t> is separation distance</a:t>
            </a:r>
            <a:endParaRPr lang="en-US" sz="2400" dirty="0">
              <a:latin typeface="+mn-lt"/>
            </a:endParaRPr>
          </a:p>
        </p:txBody>
      </p:sp>
      <p:graphicFrame>
        <p:nvGraphicFramePr>
          <p:cNvPr id="2" name="Object 1">
            <a:hlinkClick r:id="" action="ppaction://ole?verb=0"/>
          </p:cNvPr>
          <p:cNvGraphicFramePr>
            <a:graphicFrameLocks/>
          </p:cNvGraphicFramePr>
          <p:nvPr>
            <p:extLst/>
          </p:nvPr>
        </p:nvGraphicFramePr>
        <p:xfrm>
          <a:off x="7877684" y="258254"/>
          <a:ext cx="1016000" cy="893763"/>
        </p:xfrm>
        <a:graphic>
          <a:graphicData uri="http://schemas.openxmlformats.org/presentationml/2006/ole">
            <mc:AlternateContent xmlns:mc="http://schemas.openxmlformats.org/markup-compatibility/2006">
              <mc:Choice xmlns:v="urn:schemas-microsoft-com:vml" Requires="v">
                <p:oleObj spid="_x0000_s2289232" name="Equation" r:id="rId14" imgW="1015920" imgH="888840" progId="Equation.DSMT4">
                  <p:embed/>
                </p:oleObj>
              </mc:Choice>
              <mc:Fallback>
                <p:oleObj name="Equation" r:id="rId14" imgW="1015920" imgH="888840" progId="Equation.DSMT4">
                  <p:embed/>
                  <p:pic>
                    <p:nvPicPr>
                      <p:cNvPr id="2" name="Object 1">
                        <a:hlinkClick r:id="" action="ppaction://ole?verb=0"/>
                      </p:cNvPr>
                      <p:cNvPicPr>
                        <a:picLocks noChangeArrowheads="1"/>
                      </p:cNvPicPr>
                      <p:nvPr/>
                    </p:nvPicPr>
                    <p:blipFill>
                      <a:blip r:embed="rId15"/>
                      <a:srcRect/>
                      <a:stretch>
                        <a:fillRect/>
                      </a:stretch>
                    </p:blipFill>
                    <p:spPr bwMode="auto">
                      <a:xfrm>
                        <a:off x="7877684" y="258254"/>
                        <a:ext cx="1016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11"/>
          <p:cNvGraphicFramePr>
            <a:graphicFrameLocks noChangeAspect="1"/>
          </p:cNvGraphicFramePr>
          <p:nvPr>
            <p:extLst/>
          </p:nvPr>
        </p:nvGraphicFramePr>
        <p:xfrm>
          <a:off x="623962" y="5395913"/>
          <a:ext cx="1028700" cy="381000"/>
        </p:xfrm>
        <a:graphic>
          <a:graphicData uri="http://schemas.openxmlformats.org/presentationml/2006/ole">
            <mc:AlternateContent xmlns:mc="http://schemas.openxmlformats.org/markup-compatibility/2006">
              <mc:Choice xmlns:v="urn:schemas-microsoft-com:vml" Requires="v">
                <p:oleObj spid="_x0000_s2289233" name="Equation" r:id="rId16" imgW="1028520" imgH="380880" progId="Equation.DSMT4">
                  <p:embed/>
                </p:oleObj>
              </mc:Choice>
              <mc:Fallback>
                <p:oleObj name="Equation" r:id="rId16" imgW="1028520" imgH="380880" progId="Equation.DSMT4">
                  <p:embed/>
                  <p:pic>
                    <p:nvPicPr>
                      <p:cNvPr id="28" name="Object 11"/>
                      <p:cNvPicPr>
                        <a:picLocks noChangeAspect="1" noChangeArrowheads="1"/>
                      </p:cNvPicPr>
                      <p:nvPr/>
                    </p:nvPicPr>
                    <p:blipFill>
                      <a:blip r:embed="rId17"/>
                      <a:srcRect/>
                      <a:stretch>
                        <a:fillRect/>
                      </a:stretch>
                    </p:blipFill>
                    <p:spPr bwMode="auto">
                      <a:xfrm>
                        <a:off x="623962" y="5395913"/>
                        <a:ext cx="10287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12"/>
          <p:cNvGraphicFramePr>
            <a:graphicFrameLocks noChangeAspect="1"/>
          </p:cNvGraphicFramePr>
          <p:nvPr>
            <p:extLst/>
          </p:nvPr>
        </p:nvGraphicFramePr>
        <p:xfrm>
          <a:off x="288925" y="6321425"/>
          <a:ext cx="704850" cy="323850"/>
        </p:xfrm>
        <a:graphic>
          <a:graphicData uri="http://schemas.openxmlformats.org/presentationml/2006/ole">
            <mc:AlternateContent xmlns:mc="http://schemas.openxmlformats.org/markup-compatibility/2006">
              <mc:Choice xmlns:v="urn:schemas-microsoft-com:vml" Requires="v">
                <p:oleObj spid="_x0000_s2289234" name="Equation" r:id="rId18" imgW="939600" imgH="431640" progId="Equation.DSMT4">
                  <p:embed/>
                </p:oleObj>
              </mc:Choice>
              <mc:Fallback>
                <p:oleObj name="Equation" r:id="rId18" imgW="939600" imgH="431640" progId="Equation.DSMT4">
                  <p:embed/>
                  <p:pic>
                    <p:nvPicPr>
                      <p:cNvPr id="29" name="Object 12"/>
                      <p:cNvPicPr>
                        <a:picLocks noChangeAspect="1" noChangeArrowheads="1"/>
                      </p:cNvPicPr>
                      <p:nvPr/>
                    </p:nvPicPr>
                    <p:blipFill>
                      <a:blip r:embed="rId19"/>
                      <a:srcRect/>
                      <a:stretch>
                        <a:fillRect/>
                      </a:stretch>
                    </p:blipFill>
                    <p:spPr bwMode="auto">
                      <a:xfrm>
                        <a:off x="288925" y="6321425"/>
                        <a:ext cx="704850" cy="3238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p:cNvSpPr/>
          <p:nvPr/>
        </p:nvSpPr>
        <p:spPr bwMode="auto">
          <a:xfrm>
            <a:off x="-1" y="6081823"/>
            <a:ext cx="5044724"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 name="TextBox 5"/>
          <p:cNvSpPr txBox="1"/>
          <p:nvPr/>
        </p:nvSpPr>
        <p:spPr>
          <a:xfrm>
            <a:off x="3264514" y="6221628"/>
            <a:ext cx="1818126" cy="523220"/>
          </a:xfrm>
          <a:prstGeom prst="rect">
            <a:avLst/>
          </a:prstGeom>
          <a:noFill/>
        </p:spPr>
        <p:txBody>
          <a:bodyPr wrap="none" rtlCol="0">
            <a:spAutoFit/>
          </a:bodyPr>
          <a:lstStyle/>
          <a:p>
            <a:r>
              <a:rPr lang="en-US" dirty="0" smtClean="0"/>
              <a:t>dimensions</a:t>
            </a:r>
            <a:endParaRPr lang="en-US" dirty="0"/>
          </a:p>
        </p:txBody>
      </p:sp>
      <p:graphicFrame>
        <p:nvGraphicFramePr>
          <p:cNvPr id="8" name="Object 7">
            <a:hlinkClick r:id="" action="ppaction://ole?verb=0"/>
          </p:cNvPr>
          <p:cNvGraphicFramePr>
            <a:graphicFrameLocks/>
          </p:cNvGraphicFramePr>
          <p:nvPr>
            <p:extLst/>
          </p:nvPr>
        </p:nvGraphicFramePr>
        <p:xfrm>
          <a:off x="9233604" y="1823324"/>
          <a:ext cx="1346200" cy="841375"/>
        </p:xfrm>
        <a:graphic>
          <a:graphicData uri="http://schemas.openxmlformats.org/presentationml/2006/ole">
            <mc:AlternateContent xmlns:mc="http://schemas.openxmlformats.org/markup-compatibility/2006">
              <mc:Choice xmlns:v="urn:schemas-microsoft-com:vml" Requires="v">
                <p:oleObj spid="_x0000_s2289235" name="Equation" r:id="rId20" imgW="1346040" imgH="838080" progId="Equation.DSMT4">
                  <p:embed/>
                </p:oleObj>
              </mc:Choice>
              <mc:Fallback>
                <p:oleObj name="Equation" r:id="rId20" imgW="1346040" imgH="838080" progId="Equation.DSMT4">
                  <p:embed/>
                  <p:pic>
                    <p:nvPicPr>
                      <p:cNvPr id="8" name="Object 7">
                        <a:hlinkClick r:id="" action="ppaction://ole?verb=0"/>
                      </p:cNvPr>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233604" y="1823324"/>
                        <a:ext cx="1346200" cy="841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nvPr>
        </p:nvGraphicFramePr>
        <p:xfrm>
          <a:off x="7115175" y="1636713"/>
          <a:ext cx="330200" cy="381000"/>
        </p:xfrm>
        <a:graphic>
          <a:graphicData uri="http://schemas.openxmlformats.org/presentationml/2006/ole">
            <mc:AlternateContent xmlns:mc="http://schemas.openxmlformats.org/markup-compatibility/2006">
              <mc:Choice xmlns:v="urn:schemas-microsoft-com:vml" Requires="v">
                <p:oleObj spid="_x0000_s2289236" name="Equation" r:id="rId22" imgW="330120" imgH="380880" progId="Equation.DSMT4">
                  <p:embed/>
                </p:oleObj>
              </mc:Choice>
              <mc:Fallback>
                <p:oleObj name="Equation" r:id="rId22" imgW="330120" imgH="380880" progId="Equation.DSMT4">
                  <p:embed/>
                  <p:pic>
                    <p:nvPicPr>
                      <p:cNvPr id="4" name="Object 3"/>
                      <p:cNvPicPr>
                        <a:picLocks noChangeAspect="1" noChangeArrowheads="1"/>
                      </p:cNvPicPr>
                      <p:nvPr/>
                    </p:nvPicPr>
                    <p:blipFill>
                      <a:blip r:embed="rId23"/>
                      <a:srcRect/>
                      <a:stretch>
                        <a:fillRect/>
                      </a:stretch>
                    </p:blipFill>
                    <p:spPr bwMode="auto">
                      <a:xfrm>
                        <a:off x="7115175" y="1636713"/>
                        <a:ext cx="3302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nvPr>
        </p:nvGraphicFramePr>
        <p:xfrm>
          <a:off x="1192213" y="1773238"/>
          <a:ext cx="254000" cy="266700"/>
        </p:xfrm>
        <a:graphic>
          <a:graphicData uri="http://schemas.openxmlformats.org/presentationml/2006/ole">
            <mc:AlternateContent xmlns:mc="http://schemas.openxmlformats.org/markup-compatibility/2006">
              <mc:Choice xmlns:v="urn:schemas-microsoft-com:vml" Requires="v">
                <p:oleObj spid="_x0000_s2289237" name="Equation" r:id="rId24" imgW="253800" imgH="266400" progId="Equation.DSMT4">
                  <p:embed/>
                </p:oleObj>
              </mc:Choice>
              <mc:Fallback>
                <p:oleObj name="Equation" r:id="rId24" imgW="253800" imgH="266400" progId="Equation.DSMT4">
                  <p:embed/>
                  <p:pic>
                    <p:nvPicPr>
                      <p:cNvPr id="7" name="Object 6"/>
                      <p:cNvPicPr>
                        <a:picLocks noChangeAspect="1" noChangeArrowheads="1"/>
                      </p:cNvPicPr>
                      <p:nvPr/>
                    </p:nvPicPr>
                    <p:blipFill>
                      <a:blip r:embed="rId25"/>
                      <a:srcRect/>
                      <a:stretch>
                        <a:fillRect/>
                      </a:stretch>
                    </p:blipFill>
                    <p:spPr bwMode="auto">
                      <a:xfrm>
                        <a:off x="1192213" y="1773238"/>
                        <a:ext cx="254000" cy="266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10"/>
          <p:cNvGraphicFramePr>
            <a:graphicFrameLocks noChangeAspect="1"/>
          </p:cNvGraphicFramePr>
          <p:nvPr>
            <p:extLst/>
          </p:nvPr>
        </p:nvGraphicFramePr>
        <p:xfrm>
          <a:off x="6342063" y="2379799"/>
          <a:ext cx="1930400" cy="431800"/>
        </p:xfrm>
        <a:graphic>
          <a:graphicData uri="http://schemas.openxmlformats.org/presentationml/2006/ole">
            <mc:AlternateContent xmlns:mc="http://schemas.openxmlformats.org/markup-compatibility/2006">
              <mc:Choice xmlns:v="urn:schemas-microsoft-com:vml" Requires="v">
                <p:oleObj spid="_x0000_s2289238" name="Equation" r:id="rId26" imgW="1930320" imgH="431640" progId="Equation.DSMT4">
                  <p:embed/>
                </p:oleObj>
              </mc:Choice>
              <mc:Fallback>
                <p:oleObj name="Equation" r:id="rId26" imgW="1930320" imgH="431640" progId="Equation.DSMT4">
                  <p:embed/>
                  <p:pic>
                    <p:nvPicPr>
                      <p:cNvPr id="21" name="Object 10"/>
                      <p:cNvPicPr>
                        <a:picLocks noChangeAspect="1" noChangeArrowheads="1"/>
                      </p:cNvPicPr>
                      <p:nvPr/>
                    </p:nvPicPr>
                    <p:blipFill>
                      <a:blip r:embed="rId27"/>
                      <a:srcRect/>
                      <a:stretch>
                        <a:fillRect/>
                      </a:stretch>
                    </p:blipFill>
                    <p:spPr bwMode="auto">
                      <a:xfrm>
                        <a:off x="6342063" y="2379799"/>
                        <a:ext cx="1930400" cy="431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11"/>
          <p:cNvGraphicFramePr>
            <a:graphicFrameLocks noChangeAspect="1"/>
          </p:cNvGraphicFramePr>
          <p:nvPr>
            <p:extLst/>
          </p:nvPr>
        </p:nvGraphicFramePr>
        <p:xfrm>
          <a:off x="6402388" y="4235450"/>
          <a:ext cx="1346200" cy="825500"/>
        </p:xfrm>
        <a:graphic>
          <a:graphicData uri="http://schemas.openxmlformats.org/presentationml/2006/ole">
            <mc:AlternateContent xmlns:mc="http://schemas.openxmlformats.org/markup-compatibility/2006">
              <mc:Choice xmlns:v="urn:schemas-microsoft-com:vml" Requires="v">
                <p:oleObj spid="_x0000_s2289239" name="Equation" r:id="rId28" imgW="1346040" imgH="825480" progId="Equation.DSMT4">
                  <p:embed/>
                </p:oleObj>
              </mc:Choice>
              <mc:Fallback>
                <p:oleObj name="Equation" r:id="rId28" imgW="1346040" imgH="825480" progId="Equation.DSMT4">
                  <p:embed/>
                  <p:pic>
                    <p:nvPicPr>
                      <p:cNvPr id="22" name="Object 11"/>
                      <p:cNvPicPr>
                        <a:picLocks noChangeAspect="1" noChangeArrowheads="1"/>
                      </p:cNvPicPr>
                      <p:nvPr/>
                    </p:nvPicPr>
                    <p:blipFill>
                      <a:blip r:embed="rId29"/>
                      <a:srcRect/>
                      <a:stretch>
                        <a:fillRect/>
                      </a:stretch>
                    </p:blipFill>
                    <p:spPr bwMode="auto">
                      <a:xfrm>
                        <a:off x="6402388" y="4235450"/>
                        <a:ext cx="1346200" cy="8255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13"/>
          <p:cNvGraphicFramePr>
            <a:graphicFrameLocks noChangeAspect="1"/>
          </p:cNvGraphicFramePr>
          <p:nvPr>
            <p:extLst/>
          </p:nvPr>
        </p:nvGraphicFramePr>
        <p:xfrm>
          <a:off x="6316663" y="3271974"/>
          <a:ext cx="1803400" cy="431800"/>
        </p:xfrm>
        <a:graphic>
          <a:graphicData uri="http://schemas.openxmlformats.org/presentationml/2006/ole">
            <mc:AlternateContent xmlns:mc="http://schemas.openxmlformats.org/markup-compatibility/2006">
              <mc:Choice xmlns:v="urn:schemas-microsoft-com:vml" Requires="v">
                <p:oleObj spid="_x0000_s2289240" name="Equation" r:id="rId30" imgW="1803240" imgH="431640" progId="Equation.DSMT4">
                  <p:embed/>
                </p:oleObj>
              </mc:Choice>
              <mc:Fallback>
                <p:oleObj name="Equation" r:id="rId30" imgW="1803240" imgH="431640" progId="Equation.DSMT4">
                  <p:embed/>
                  <p:pic>
                    <p:nvPicPr>
                      <p:cNvPr id="23" name="Object 13"/>
                      <p:cNvPicPr>
                        <a:picLocks noChangeAspect="1" noChangeArrowheads="1"/>
                      </p:cNvPicPr>
                      <p:nvPr/>
                    </p:nvPicPr>
                    <p:blipFill>
                      <a:blip r:embed="rId31"/>
                      <a:srcRect/>
                      <a:stretch>
                        <a:fillRect/>
                      </a:stretch>
                    </p:blipFill>
                    <p:spPr bwMode="auto">
                      <a:xfrm>
                        <a:off x="6316663" y="3271974"/>
                        <a:ext cx="1803400" cy="431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11"/>
          <p:cNvGraphicFramePr>
            <a:graphicFrameLocks noChangeAspect="1"/>
          </p:cNvGraphicFramePr>
          <p:nvPr>
            <p:extLst/>
          </p:nvPr>
        </p:nvGraphicFramePr>
        <p:xfrm>
          <a:off x="6543750" y="5411788"/>
          <a:ext cx="1104900" cy="381000"/>
        </p:xfrm>
        <a:graphic>
          <a:graphicData uri="http://schemas.openxmlformats.org/presentationml/2006/ole">
            <mc:AlternateContent xmlns:mc="http://schemas.openxmlformats.org/markup-compatibility/2006">
              <mc:Choice xmlns:v="urn:schemas-microsoft-com:vml" Requires="v">
                <p:oleObj spid="_x0000_s2289241" name="Equation" r:id="rId32" imgW="1104840" imgH="380880" progId="Equation.DSMT4">
                  <p:embed/>
                </p:oleObj>
              </mc:Choice>
              <mc:Fallback>
                <p:oleObj name="Equation" r:id="rId32" imgW="1104840" imgH="380880" progId="Equation.DSMT4">
                  <p:embed/>
                  <p:pic>
                    <p:nvPicPr>
                      <p:cNvPr id="24" name="Object 11"/>
                      <p:cNvPicPr>
                        <a:picLocks noChangeAspect="1" noChangeArrowheads="1"/>
                      </p:cNvPicPr>
                      <p:nvPr/>
                    </p:nvPicPr>
                    <p:blipFill>
                      <a:blip r:embed="rId33"/>
                      <a:srcRect/>
                      <a:stretch>
                        <a:fillRect/>
                      </a:stretch>
                    </p:blipFill>
                    <p:spPr bwMode="auto">
                      <a:xfrm>
                        <a:off x="6543750" y="5411788"/>
                        <a:ext cx="11049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smtClean="0">
                <a:latin typeface="+mn-lt"/>
              </a:rPr>
              <a:t>Velocity scales with </a:t>
            </a:r>
            <a:endParaRPr lang="en-US" sz="2400" dirty="0">
              <a:latin typeface="+mn-lt"/>
            </a:endParaRP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9901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smtClean="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t>
            </a:r>
            <a:r>
              <a:rPr lang="en-US" sz="1800" dirty="0" smtClean="0"/>
              <a:t>average time per collision </a:t>
            </a:r>
            <a:endParaRPr lang="en-US" sz="1800" dirty="0"/>
          </a:p>
        </p:txBody>
      </p:sp>
      <p:graphicFrame>
        <p:nvGraphicFramePr>
          <p:cNvPr id="20500" name="Object 20">
            <a:hlinkClick r:id="" action="ppaction://ole?verb=0"/>
          </p:cNvPr>
          <p:cNvGraphicFramePr>
            <a:graphicFrameLocks/>
          </p:cNvGraphicFramePr>
          <p:nvPr>
            <p:extLst/>
          </p:nvPr>
        </p:nvGraphicFramePr>
        <p:xfrm>
          <a:off x="292100" y="1825625"/>
          <a:ext cx="2422525" cy="488950"/>
        </p:xfrm>
        <a:graphic>
          <a:graphicData uri="http://schemas.openxmlformats.org/presentationml/2006/ole">
            <mc:AlternateContent xmlns:mc="http://schemas.openxmlformats.org/markup-compatibility/2006">
              <mc:Choice xmlns:v="urn:schemas-microsoft-com:vml" Requires="v">
                <p:oleObj spid="_x0000_s2290146" name="Equation" r:id="rId4" imgW="2095200" imgH="419040" progId="Equation.DSMT4">
                  <p:embed/>
                </p:oleObj>
              </mc:Choice>
              <mc:Fallback>
                <p:oleObj name="Equation" r:id="rId4" imgW="2095200" imgH="419040" progId="Equation.DSMT4">
                  <p:embed/>
                  <p:pic>
                    <p:nvPicPr>
                      <p:cNvPr id="20500" name="Object 20">
                        <a:hlinkClick r:id="" action="ppaction://ole?verb=0"/>
                      </p:cNvPr>
                      <p:cNvPicPr>
                        <a:picLocks noChangeArrowheads="1"/>
                      </p:cNvPicPr>
                      <p:nvPr/>
                    </p:nvPicPr>
                    <p:blipFill>
                      <a:blip r:embed="rId5"/>
                      <a:srcRect/>
                      <a:stretch>
                        <a:fillRect/>
                      </a:stretch>
                    </p:blipFill>
                    <p:spPr bwMode="auto">
                      <a:xfrm>
                        <a:off x="292100" y="1825625"/>
                        <a:ext cx="24225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0" name="Object 7">
            <a:hlinkClick r:id="" action="ppaction://ole?verb=0"/>
          </p:cNvPr>
          <p:cNvGraphicFramePr>
            <a:graphicFrameLocks/>
          </p:cNvGraphicFramePr>
          <p:nvPr>
            <p:extLst/>
          </p:nvPr>
        </p:nvGraphicFramePr>
        <p:xfrm>
          <a:off x="436563" y="2679700"/>
          <a:ext cx="1560512" cy="455613"/>
        </p:xfrm>
        <a:graphic>
          <a:graphicData uri="http://schemas.openxmlformats.org/presentationml/2006/ole">
            <mc:AlternateContent xmlns:mc="http://schemas.openxmlformats.org/markup-compatibility/2006">
              <mc:Choice xmlns:v="urn:schemas-microsoft-com:vml" Requires="v">
                <p:oleObj spid="_x0000_s2290147" name="Equation" r:id="rId6" imgW="1562040" imgH="457200" progId="Equation.DSMT4">
                  <p:embed/>
                </p:oleObj>
              </mc:Choice>
              <mc:Fallback>
                <p:oleObj name="Equation" r:id="rId6" imgW="1562040" imgH="457200" progId="Equation.DSMT4">
                  <p:embed/>
                  <p:pic>
                    <p:nvPicPr>
                      <p:cNvPr id="40" name="Object 7">
                        <a:hlinkClick r:id="" action="ppaction://ole?verb=0"/>
                      </p:cNvPr>
                      <p:cNvPicPr>
                        <a:picLocks noChangeArrowheads="1"/>
                      </p:cNvPicPr>
                      <p:nvPr/>
                    </p:nvPicPr>
                    <p:blipFill>
                      <a:blip r:embed="rId7"/>
                      <a:srcRect/>
                      <a:stretch>
                        <a:fillRect/>
                      </a:stretch>
                    </p:blipFill>
                    <p:spPr bwMode="auto">
                      <a:xfrm>
                        <a:off x="436563" y="2679700"/>
                        <a:ext cx="1560512"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43" name="Object 20">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148" name="Equation" r:id="rId8" imgW="1409400" imgH="838080" progId="Equation.DSMT4">
                  <p:embed/>
                </p:oleObj>
              </mc:Choice>
              <mc:Fallback>
                <p:oleObj name="Equation" r:id="rId8" imgW="1409400" imgH="838080" progId="Equation.DSMT4">
                  <p:embed/>
                  <p:pic>
                    <p:nvPicPr>
                      <p:cNvPr id="43" name="Object 20">
                        <a:hlinkClick r:id="" action="ppaction://ole?verb=0"/>
                      </p:cNvPr>
                      <p:cNvPicPr>
                        <a:picLocks noChangeArrowheads="1"/>
                      </p:cNvPicPr>
                      <p:nvPr/>
                    </p:nvPicPr>
                    <p:blipFill>
                      <a:blip r:embed="rId9"/>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graphicFrame>
        <p:nvGraphicFramePr>
          <p:cNvPr id="3" name="Object 2"/>
          <p:cNvGraphicFramePr>
            <a:graphicFrameLocks noChangeAspect="1"/>
          </p:cNvGraphicFramePr>
          <p:nvPr>
            <p:extLst/>
          </p:nvPr>
        </p:nvGraphicFramePr>
        <p:xfrm>
          <a:off x="4038600" y="3184525"/>
          <a:ext cx="1028700" cy="381000"/>
        </p:xfrm>
        <a:graphic>
          <a:graphicData uri="http://schemas.openxmlformats.org/presentationml/2006/ole">
            <mc:AlternateContent xmlns:mc="http://schemas.openxmlformats.org/markup-compatibility/2006">
              <mc:Choice xmlns:v="urn:schemas-microsoft-com:vml" Requires="v">
                <p:oleObj spid="_x0000_s2290149" name="Equation" r:id="rId10" imgW="1028520" imgH="380880" progId="Equation.DSMT4">
                  <p:embed/>
                </p:oleObj>
              </mc:Choice>
              <mc:Fallback>
                <p:oleObj name="Equation" r:id="rId10" imgW="1028520" imgH="380880" progId="Equation.DSMT4">
                  <p:embed/>
                  <p:pic>
                    <p:nvPicPr>
                      <p:cNvPr id="3" name="Object 2"/>
                      <p:cNvPicPr>
                        <a:picLocks noChangeAspect="1" noChangeArrowheads="1"/>
                      </p:cNvPicPr>
                      <p:nvPr/>
                    </p:nvPicPr>
                    <p:blipFill>
                      <a:blip r:embed="rId11"/>
                      <a:srcRect/>
                      <a:stretch>
                        <a:fillRect/>
                      </a:stretch>
                    </p:blipFill>
                    <p:spPr bwMode="auto">
                      <a:xfrm>
                        <a:off x="4038600" y="3184525"/>
                        <a:ext cx="10287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 name="Object 20">
            <a:hlinkClick r:id="" action="ppaction://ole?verb=0"/>
          </p:cNvPr>
          <p:cNvGraphicFramePr>
            <a:graphicFrameLocks/>
          </p:cNvGraphicFramePr>
          <p:nvPr>
            <p:extLst/>
          </p:nvPr>
        </p:nvGraphicFramePr>
        <p:xfrm>
          <a:off x="3903084" y="3844752"/>
          <a:ext cx="1600200" cy="974725"/>
        </p:xfrm>
        <a:graphic>
          <a:graphicData uri="http://schemas.openxmlformats.org/presentationml/2006/ole">
            <mc:AlternateContent xmlns:mc="http://schemas.openxmlformats.org/markup-compatibility/2006">
              <mc:Choice xmlns:v="urn:schemas-microsoft-com:vml" Requires="v">
                <p:oleObj spid="_x0000_s2290150" name="Equation" r:id="rId12" imgW="1384200" imgH="838080" progId="Equation.DSMT4">
                  <p:embed/>
                </p:oleObj>
              </mc:Choice>
              <mc:Fallback>
                <p:oleObj name="Equation" r:id="rId12" imgW="1384200" imgH="838080" progId="Equation.DSMT4">
                  <p:embed/>
                  <p:pic>
                    <p:nvPicPr>
                      <p:cNvPr id="61" name="Object 20">
                        <a:hlinkClick r:id="" action="ppaction://ole?verb=0"/>
                      </p:cNvPr>
                      <p:cNvPicPr>
                        <a:picLocks noChangeArrowheads="1"/>
                      </p:cNvPicPr>
                      <p:nvPr/>
                    </p:nvPicPr>
                    <p:blipFill>
                      <a:blip r:embed="rId13"/>
                      <a:srcRect/>
                      <a:stretch>
                        <a:fillRect/>
                      </a:stretch>
                    </p:blipFill>
                    <p:spPr bwMode="auto">
                      <a:xfrm>
                        <a:off x="3903084" y="3844752"/>
                        <a:ext cx="1600200" cy="97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smtClean="0"/>
              <a:t>Relative velocity</a:t>
            </a:r>
            <a:endParaRPr lang="en-US" dirty="0"/>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smtClean="0"/>
              <a:t>Time for one collision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smtClean="0"/>
                  <a:t> is number of sequential collisions that result in aggregation. </a:t>
                </a:r>
              </a:p>
              <a:p>
                <a:r>
                  <a:rPr lang="en-US" sz="2400" dirty="0" smtClean="0">
                    <a:latin typeface="Symbol" pitchFamily="18" charset="2"/>
                  </a:rPr>
                  <a:t>a</a:t>
                </a:r>
                <a:r>
                  <a:rPr lang="en-US" sz="2400" dirty="0" smtClean="0"/>
                  <a:t> </a:t>
                </a:r>
                <a:r>
                  <a:rPr lang="en-US" sz="2400" dirty="0"/>
                  <a:t>is </a:t>
                </a:r>
                <a:r>
                  <a:rPr lang="en-US" sz="2400" dirty="0" smtClean="0"/>
                  <a:t>probability of attachment given a collision</a:t>
                </a:r>
                <a:endParaRPr lang="en-US" sz="2400" dirty="0"/>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4"/>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aphicFrame>
        <p:nvGraphicFramePr>
          <p:cNvPr id="23" name="Object 22"/>
          <p:cNvGraphicFramePr>
            <a:graphicFrameLocks noChangeAspect="1"/>
          </p:cNvGraphicFramePr>
          <p:nvPr>
            <p:extLst>
              <p:ext uri="{D42A27DB-BD31-4B8C-83A1-F6EECF244321}">
                <p14:modId xmlns:p14="http://schemas.microsoft.com/office/powerpoint/2010/main" val="988554411"/>
              </p:ext>
            </p:extLst>
          </p:nvPr>
        </p:nvGraphicFramePr>
        <p:xfrm>
          <a:off x="188913" y="5937250"/>
          <a:ext cx="1379537" cy="812800"/>
        </p:xfrm>
        <a:graphic>
          <a:graphicData uri="http://schemas.openxmlformats.org/presentationml/2006/ole">
            <mc:AlternateContent xmlns:mc="http://schemas.openxmlformats.org/markup-compatibility/2006">
              <mc:Choice xmlns:v="urn:schemas-microsoft-com:vml" Requires="v">
                <p:oleObj spid="_x0000_s2290151" name="Equation" r:id="rId15" imgW="1371600" imgH="812520" progId="Equation.DSMT4">
                  <p:embed/>
                </p:oleObj>
              </mc:Choice>
              <mc:Fallback>
                <p:oleObj name="Equation" r:id="rId15" imgW="1371600" imgH="812520" progId="Equation.DSMT4">
                  <p:embed/>
                  <p:pic>
                    <p:nvPicPr>
                      <p:cNvPr id="23" name="Object 22"/>
                      <p:cNvPicPr>
                        <a:picLocks noChangeAspect="1" noChangeArrowheads="1"/>
                      </p:cNvPicPr>
                      <p:nvPr/>
                    </p:nvPicPr>
                    <p:blipFill>
                      <a:blip r:embed="rId16"/>
                      <a:srcRect/>
                      <a:stretch>
                        <a:fillRect/>
                      </a:stretch>
                    </p:blipFill>
                    <p:spPr bwMode="auto">
                      <a:xfrm>
                        <a:off x="188913" y="5937250"/>
                        <a:ext cx="1379537"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4">
            <a:hlinkClick r:id="" action="ppaction://ole?verb=0"/>
          </p:cNvPr>
          <p:cNvGraphicFramePr>
            <a:graphicFrameLocks/>
          </p:cNvGraphicFramePr>
          <p:nvPr>
            <p:extLst>
              <p:ext uri="{D42A27DB-BD31-4B8C-83A1-F6EECF244321}">
                <p14:modId xmlns:p14="http://schemas.microsoft.com/office/powerpoint/2010/main" val="917940971"/>
              </p:ext>
            </p:extLst>
          </p:nvPr>
        </p:nvGraphicFramePr>
        <p:xfrm>
          <a:off x="2647950" y="5916613"/>
          <a:ext cx="2598738" cy="889000"/>
        </p:xfrm>
        <a:graphic>
          <a:graphicData uri="http://schemas.openxmlformats.org/presentationml/2006/ole">
            <mc:AlternateContent xmlns:mc="http://schemas.openxmlformats.org/markup-compatibility/2006">
              <mc:Choice xmlns:v="urn:schemas-microsoft-com:vml" Requires="v">
                <p:oleObj spid="_x0000_s2290152" name="Equation" r:id="rId17" imgW="2247840" imgH="761760" progId="Equation.DSMT4">
                  <p:embed/>
                </p:oleObj>
              </mc:Choice>
              <mc:Fallback>
                <p:oleObj name="Equation" r:id="rId17" imgW="2247840" imgH="761760" progId="Equation.DSMT4">
                  <p:embed/>
                  <p:pic>
                    <p:nvPicPr>
                      <p:cNvPr id="25" name="Object 24">
                        <a:hlinkClick r:id="" action="ppaction://ole?verb=0"/>
                      </p:cNvPr>
                      <p:cNvPicPr>
                        <a:picLocks noChangeArrowheads="1"/>
                      </p:cNvPicPr>
                      <p:nvPr/>
                    </p:nvPicPr>
                    <p:blipFill>
                      <a:blip r:embed="rId18"/>
                      <a:srcRect/>
                      <a:stretch>
                        <a:fillRect/>
                      </a:stretch>
                    </p:blipFill>
                    <p:spPr bwMode="auto">
                      <a:xfrm>
                        <a:off x="2647950" y="5916613"/>
                        <a:ext cx="2598738"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30" name="Object 29"/>
          <p:cNvGraphicFramePr>
            <a:graphicFrameLocks noChangeAspect="1"/>
          </p:cNvGraphicFramePr>
          <p:nvPr>
            <p:extLst/>
          </p:nvPr>
        </p:nvGraphicFramePr>
        <p:xfrm>
          <a:off x="7557210" y="3017736"/>
          <a:ext cx="1079500" cy="381000"/>
        </p:xfrm>
        <a:graphic>
          <a:graphicData uri="http://schemas.openxmlformats.org/presentationml/2006/ole">
            <mc:AlternateContent xmlns:mc="http://schemas.openxmlformats.org/markup-compatibility/2006">
              <mc:Choice xmlns:v="urn:schemas-microsoft-com:vml" Requires="v">
                <p:oleObj spid="_x0000_s2290153" name="Equation" r:id="rId19" imgW="1079280" imgH="380880" progId="Equation.DSMT4">
                  <p:embed/>
                </p:oleObj>
              </mc:Choice>
              <mc:Fallback>
                <p:oleObj name="Equation" r:id="rId19" imgW="1079280" imgH="380880" progId="Equation.DSMT4">
                  <p:embed/>
                  <p:pic>
                    <p:nvPicPr>
                      <p:cNvPr id="30" name="Object 29"/>
                      <p:cNvPicPr>
                        <a:picLocks noChangeAspect="1" noChangeArrowheads="1"/>
                      </p:cNvPicPr>
                      <p:nvPr/>
                    </p:nvPicPr>
                    <p:blipFill>
                      <a:blip r:embed="rId20"/>
                      <a:srcRect/>
                      <a:stretch>
                        <a:fillRect/>
                      </a:stretch>
                    </p:blipFill>
                    <p:spPr bwMode="auto">
                      <a:xfrm>
                        <a:off x="7557210" y="3017736"/>
                        <a:ext cx="10795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20">
            <a:hlinkClick r:id="" action="ppaction://ole?verb=0"/>
          </p:cNvPr>
          <p:cNvGraphicFramePr>
            <a:graphicFrameLocks/>
          </p:cNvGraphicFramePr>
          <p:nvPr>
            <p:extLst/>
          </p:nvPr>
        </p:nvGraphicFramePr>
        <p:xfrm>
          <a:off x="7195260" y="3843164"/>
          <a:ext cx="1598613" cy="977900"/>
        </p:xfrm>
        <a:graphic>
          <a:graphicData uri="http://schemas.openxmlformats.org/presentationml/2006/ole">
            <mc:AlternateContent xmlns:mc="http://schemas.openxmlformats.org/markup-compatibility/2006">
              <mc:Choice xmlns:v="urn:schemas-microsoft-com:vml" Requires="v">
                <p:oleObj spid="_x0000_s2290154" name="Equation" r:id="rId21" imgW="1384200" imgH="838080" progId="Equation.DSMT4">
                  <p:embed/>
                </p:oleObj>
              </mc:Choice>
              <mc:Fallback>
                <p:oleObj name="Equation" r:id="rId21" imgW="1384200" imgH="838080" progId="Equation.DSMT4">
                  <p:embed/>
                  <p:pic>
                    <p:nvPicPr>
                      <p:cNvPr id="31" name="Object 20">
                        <a:hlinkClick r:id="" action="ppaction://ole?verb=0"/>
                      </p:cNvPr>
                      <p:cNvPicPr>
                        <a:picLocks noChangeArrowheads="1"/>
                      </p:cNvPicPr>
                      <p:nvPr/>
                    </p:nvPicPr>
                    <p:blipFill>
                      <a:blip r:embed="rId22"/>
                      <a:srcRect/>
                      <a:stretch>
                        <a:fillRect/>
                      </a:stretch>
                    </p:blipFill>
                    <p:spPr bwMode="auto">
                      <a:xfrm>
                        <a:off x="7195260" y="3843164"/>
                        <a:ext cx="1598613"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32" name="Object 31">
            <a:hlinkClick r:id="" action="ppaction://ole?verb=0"/>
          </p:cNvPr>
          <p:cNvGraphicFramePr>
            <a:graphicFrameLocks/>
          </p:cNvGraphicFramePr>
          <p:nvPr>
            <p:extLst>
              <p:ext uri="{D42A27DB-BD31-4B8C-83A1-F6EECF244321}">
                <p14:modId xmlns:p14="http://schemas.microsoft.com/office/powerpoint/2010/main" val="2768007334"/>
              </p:ext>
            </p:extLst>
          </p:nvPr>
        </p:nvGraphicFramePr>
        <p:xfrm>
          <a:off x="6278563" y="5789613"/>
          <a:ext cx="2582862" cy="889000"/>
        </p:xfrm>
        <a:graphic>
          <a:graphicData uri="http://schemas.openxmlformats.org/presentationml/2006/ole">
            <mc:AlternateContent xmlns:mc="http://schemas.openxmlformats.org/markup-compatibility/2006">
              <mc:Choice xmlns:v="urn:schemas-microsoft-com:vml" Requires="v">
                <p:oleObj spid="_x0000_s2290155" name="Equation" r:id="rId23" imgW="2234880" imgH="761760" progId="Equation.DSMT4">
                  <p:embed/>
                </p:oleObj>
              </mc:Choice>
              <mc:Fallback>
                <p:oleObj name="Equation" r:id="rId23" imgW="2234880" imgH="761760" progId="Equation.DSMT4">
                  <p:embed/>
                  <p:pic>
                    <p:nvPicPr>
                      <p:cNvPr id="32" name="Object 31">
                        <a:hlinkClick r:id="" action="ppaction://ole?verb=0"/>
                      </p:cNvPr>
                      <p:cNvPicPr>
                        <a:picLocks noChangeArrowheads="1"/>
                      </p:cNvPicPr>
                      <p:nvPr/>
                    </p:nvPicPr>
                    <p:blipFill>
                      <a:blip r:embed="rId24"/>
                      <a:srcRect/>
                      <a:stretch>
                        <a:fillRect/>
                      </a:stretch>
                    </p:blipFill>
                    <p:spPr bwMode="auto">
                      <a:xfrm>
                        <a:off x="6278563" y="5789613"/>
                        <a:ext cx="2582862"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nvPr>
        </p:nvGraphicFramePr>
        <p:xfrm>
          <a:off x="3927267" y="992696"/>
          <a:ext cx="1028700" cy="381000"/>
        </p:xfrm>
        <a:graphic>
          <a:graphicData uri="http://schemas.openxmlformats.org/presentationml/2006/ole">
            <mc:AlternateContent xmlns:mc="http://schemas.openxmlformats.org/markup-compatibility/2006">
              <mc:Choice xmlns:v="urn:schemas-microsoft-com:vml" Requires="v">
                <p:oleObj spid="_x0000_s2290156" name="Equation" r:id="rId25" imgW="1028700" imgH="381000" progId="Equation.DSMT4">
                  <p:embed/>
                </p:oleObj>
              </mc:Choice>
              <mc:Fallback>
                <p:oleObj name="Equation" r:id="rId25" imgW="1028700" imgH="381000" progId="Equation.DSMT4">
                  <p:embed/>
                  <p:pic>
                    <p:nvPicPr>
                      <p:cNvPr id="5" name="Object 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27267" y="992696"/>
                        <a:ext cx="10287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nvPr>
        </p:nvGraphicFramePr>
        <p:xfrm>
          <a:off x="6994945" y="1049906"/>
          <a:ext cx="1104900" cy="381000"/>
        </p:xfrm>
        <a:graphic>
          <a:graphicData uri="http://schemas.openxmlformats.org/presentationml/2006/ole">
            <mc:AlternateContent xmlns:mc="http://schemas.openxmlformats.org/markup-compatibility/2006">
              <mc:Choice xmlns:v="urn:schemas-microsoft-com:vml" Requires="v">
                <p:oleObj spid="_x0000_s2290157" name="Equation" r:id="rId27" imgW="1104840" imgH="380880" progId="Equation.DSMT4">
                  <p:embed/>
                </p:oleObj>
              </mc:Choice>
              <mc:Fallback>
                <p:oleObj name="Equation" r:id="rId27" imgW="1104840" imgH="380880" progId="Equation.DSMT4">
                  <p:embed/>
                  <p:pic>
                    <p:nvPicPr>
                      <p:cNvPr id="6" name="Object 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94945" y="1049906"/>
                        <a:ext cx="11049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smtClean="0"/>
              <a:t>Collision Rate and Particle Removal</a:t>
            </a:r>
            <a:endParaRPr lang="en-US" dirty="0"/>
          </a:p>
        </p:txBody>
      </p:sp>
      <p:graphicFrame>
        <p:nvGraphicFramePr>
          <p:cNvPr id="8" name="Object 7">
            <a:hlinkClick r:id="" action="ppaction://ole?verb=0"/>
          </p:cNvPr>
          <p:cNvGraphicFramePr>
            <a:graphicFrameLocks/>
          </p:cNvGraphicFramePr>
          <p:nvPr>
            <p:extLst>
              <p:ext uri="{D42A27DB-BD31-4B8C-83A1-F6EECF244321}">
                <p14:modId xmlns:p14="http://schemas.microsoft.com/office/powerpoint/2010/main" val="3578371401"/>
              </p:ext>
            </p:extLst>
          </p:nvPr>
        </p:nvGraphicFramePr>
        <p:xfrm>
          <a:off x="2832100" y="1582738"/>
          <a:ext cx="1685925" cy="571500"/>
        </p:xfrm>
        <a:graphic>
          <a:graphicData uri="http://schemas.openxmlformats.org/presentationml/2006/ole">
            <mc:AlternateContent xmlns:mc="http://schemas.openxmlformats.org/markup-compatibility/2006">
              <mc:Choice xmlns:v="urn:schemas-microsoft-com:vml" Requires="v">
                <p:oleObj spid="_x0000_s2291210" name="Equation" r:id="rId3" imgW="2247840" imgH="761760" progId="Equation.DSMT4">
                  <p:embed/>
                </p:oleObj>
              </mc:Choice>
              <mc:Fallback>
                <p:oleObj name="Equation" r:id="rId3" imgW="2247840" imgH="761760" progId="Equation.DSMT4">
                  <p:embed/>
                  <p:pic>
                    <p:nvPicPr>
                      <p:cNvPr id="8" name="Object 7">
                        <a:hlinkClick r:id="" action="ppaction://ole?verb=0"/>
                      </p:cNvPr>
                      <p:cNvPicPr>
                        <a:picLocks noChangeArrowheads="1"/>
                      </p:cNvPicPr>
                      <p:nvPr/>
                    </p:nvPicPr>
                    <p:blipFill>
                      <a:blip r:embed="rId4"/>
                      <a:srcRect/>
                      <a:stretch>
                        <a:fillRect/>
                      </a:stretch>
                    </p:blipFill>
                    <p:spPr bwMode="auto">
                      <a:xfrm>
                        <a:off x="2832100" y="1582738"/>
                        <a:ext cx="16859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13" name="Object 12">
            <a:hlinkClick r:id="" action="ppaction://ole?verb=0"/>
          </p:cNvPr>
          <p:cNvGraphicFramePr>
            <a:graphicFrameLocks/>
          </p:cNvGraphicFramePr>
          <p:nvPr>
            <p:extLst/>
          </p:nvPr>
        </p:nvGraphicFramePr>
        <p:xfrm>
          <a:off x="630238" y="2143125"/>
          <a:ext cx="762000" cy="666750"/>
        </p:xfrm>
        <a:graphic>
          <a:graphicData uri="http://schemas.openxmlformats.org/presentationml/2006/ole">
            <mc:AlternateContent xmlns:mc="http://schemas.openxmlformats.org/markup-compatibility/2006">
              <mc:Choice xmlns:v="urn:schemas-microsoft-com:vml" Requires="v">
                <p:oleObj spid="_x0000_s2291211" name="Equation" r:id="rId5" imgW="1015920" imgH="888840" progId="Equation.DSMT4">
                  <p:embed/>
                </p:oleObj>
              </mc:Choice>
              <mc:Fallback>
                <p:oleObj name="Equation" r:id="rId5" imgW="1015920" imgH="888840" progId="Equation.DSMT4">
                  <p:embed/>
                  <p:pic>
                    <p:nvPicPr>
                      <p:cNvPr id="13" name="Object 12">
                        <a:hlinkClick r:id="" action="ppaction://ole?verb=0"/>
                      </p:cNvPr>
                      <p:cNvPicPr>
                        <a:picLocks noChangeArrowheads="1"/>
                      </p:cNvPicPr>
                      <p:nvPr/>
                    </p:nvPicPr>
                    <p:blipFill>
                      <a:blip r:embed="rId6"/>
                      <a:srcRect/>
                      <a:stretch>
                        <a:fillRect/>
                      </a:stretch>
                    </p:blipFill>
                    <p:spPr bwMode="auto">
                      <a:xfrm>
                        <a:off x="630238" y="2143125"/>
                        <a:ext cx="7620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extLst/>
          </p:nvPr>
        </p:nvGraphicFramePr>
        <p:xfrm>
          <a:off x="394207" y="5532868"/>
          <a:ext cx="1460500" cy="812800"/>
        </p:xfrm>
        <a:graphic>
          <a:graphicData uri="http://schemas.openxmlformats.org/presentationml/2006/ole">
            <mc:AlternateContent xmlns:mc="http://schemas.openxmlformats.org/markup-compatibility/2006">
              <mc:Choice xmlns:v="urn:schemas-microsoft-com:vml" Requires="v">
                <p:oleObj spid="_x0000_s2291212" name="Equation" r:id="rId7" imgW="1460160" imgH="812520" progId="Equation.DSMT4">
                  <p:embed/>
                </p:oleObj>
              </mc:Choice>
              <mc:Fallback>
                <p:oleObj name="Equation" r:id="rId7" imgW="1460160" imgH="812520" progId="Equation.DSMT4">
                  <p:embed/>
                  <p:pic>
                    <p:nvPicPr>
                      <p:cNvPr id="15" name="Object 14"/>
                      <p:cNvPicPr>
                        <a:picLocks noChangeAspect="1" noChangeArrowheads="1"/>
                      </p:cNvPicPr>
                      <p:nvPr/>
                    </p:nvPicPr>
                    <p:blipFill>
                      <a:blip r:embed="rId8"/>
                      <a:srcRect/>
                      <a:stretch>
                        <a:fillRect/>
                      </a:stretch>
                    </p:blipFill>
                    <p:spPr bwMode="auto">
                      <a:xfrm>
                        <a:off x="394207" y="5532868"/>
                        <a:ext cx="14605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smtClean="0"/>
              <a:t>First order conversion of small particles to flocs with respect to the number of collisions </a:t>
            </a:r>
            <a:endParaRPr lang="en-US" sz="2400" dirty="0"/>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smtClean="0"/>
              <a:t>Track small particles as flocculation progresses with small particle </a:t>
            </a:r>
            <a:r>
              <a:rPr lang="en-US" sz="2400" b="1" dirty="0" smtClean="0"/>
              <a:t>number</a:t>
            </a:r>
            <a:r>
              <a:rPr lang="en-US" sz="2400" dirty="0" smtClean="0"/>
              <a:t> concentration, </a:t>
            </a:r>
            <a:r>
              <a:rPr lang="en-US" sz="2400" i="1" dirty="0" err="1" smtClean="0"/>
              <a:t>n</a:t>
            </a:r>
            <a:r>
              <a:rPr lang="en-US" sz="2400" i="1" baseline="-25000" dirty="0" err="1" smtClean="0"/>
              <a:t>p</a:t>
            </a:r>
            <a:r>
              <a:rPr lang="en-US" sz="2400" dirty="0" smtClean="0"/>
              <a:t>, as our master variable (track settled NTU)</a:t>
            </a:r>
            <a:endParaRPr lang="en-US" sz="2400" dirty="0"/>
          </a:p>
        </p:txBody>
      </p:sp>
      <p:sp>
        <p:nvSpPr>
          <p:cNvPr id="24" name="Rectangle 23"/>
          <p:cNvSpPr/>
          <p:nvPr/>
        </p:nvSpPr>
        <p:spPr>
          <a:xfrm>
            <a:off x="288738" y="1522229"/>
            <a:ext cx="1414170" cy="461665"/>
          </a:xfrm>
          <a:prstGeom prst="rect">
            <a:avLst/>
          </a:prstGeom>
        </p:spPr>
        <p:txBody>
          <a:bodyPr wrap="none">
            <a:spAutoFit/>
          </a:bodyPr>
          <a:lstStyle/>
          <a:p>
            <a:r>
              <a:rPr lang="en-US" sz="2400" dirty="0" smtClean="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smtClean="0"/>
              <a:t>Tracking residual turbidity!</a:t>
            </a:r>
            <a:endParaRPr lang="en-US" dirty="0"/>
          </a:p>
        </p:txBody>
      </p:sp>
      <p:graphicFrame>
        <p:nvGraphicFramePr>
          <p:cNvPr id="26" name="Object 25">
            <a:hlinkClick r:id="" action="ppaction://ole?verb=0"/>
          </p:cNvPr>
          <p:cNvGraphicFramePr>
            <a:graphicFrameLocks/>
          </p:cNvGraphicFramePr>
          <p:nvPr>
            <p:extLst>
              <p:ext uri="{D42A27DB-BD31-4B8C-83A1-F6EECF244321}">
                <p14:modId xmlns:p14="http://schemas.microsoft.com/office/powerpoint/2010/main" val="3554102099"/>
              </p:ext>
            </p:extLst>
          </p:nvPr>
        </p:nvGraphicFramePr>
        <p:xfrm>
          <a:off x="2851150" y="2374900"/>
          <a:ext cx="1781175" cy="466725"/>
        </p:xfrm>
        <a:graphic>
          <a:graphicData uri="http://schemas.openxmlformats.org/presentationml/2006/ole">
            <mc:AlternateContent xmlns:mc="http://schemas.openxmlformats.org/markup-compatibility/2006">
              <mc:Choice xmlns:v="urn:schemas-microsoft-com:vml" Requires="v">
                <p:oleObj spid="_x0000_s2291213" name="Equation" r:id="rId9" imgW="2374560" imgH="622080" progId="Equation.DSMT4">
                  <p:embed/>
                </p:oleObj>
              </mc:Choice>
              <mc:Fallback>
                <p:oleObj name="Equation" r:id="rId9" imgW="2374560" imgH="622080" progId="Equation.DSMT4">
                  <p:embed/>
                  <p:pic>
                    <p:nvPicPr>
                      <p:cNvPr id="26" name="Object 25">
                        <a:hlinkClick r:id="" action="ppaction://ole?verb=0"/>
                      </p:cNvPr>
                      <p:cNvPicPr>
                        <a:picLocks noChangeArrowheads="1"/>
                      </p:cNvPicPr>
                      <p:nvPr/>
                    </p:nvPicPr>
                    <p:blipFill>
                      <a:blip r:embed="rId10"/>
                      <a:srcRect/>
                      <a:stretch>
                        <a:fillRect/>
                      </a:stretch>
                    </p:blipFill>
                    <p:spPr bwMode="auto">
                      <a:xfrm>
                        <a:off x="2851150" y="2374900"/>
                        <a:ext cx="178117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2563656072"/>
              </p:ext>
            </p:extLst>
          </p:nvPr>
        </p:nvGraphicFramePr>
        <p:xfrm>
          <a:off x="2460625" y="5519738"/>
          <a:ext cx="2463800" cy="850900"/>
        </p:xfrm>
        <a:graphic>
          <a:graphicData uri="http://schemas.openxmlformats.org/presentationml/2006/ole">
            <mc:AlternateContent xmlns:mc="http://schemas.openxmlformats.org/markup-compatibility/2006">
              <mc:Choice xmlns:v="urn:schemas-microsoft-com:vml" Requires="v">
                <p:oleObj spid="_x0000_s2291214" name="Equation" r:id="rId11" imgW="2463480" imgH="850680" progId="Equation.DSMT4">
                  <p:embed/>
                </p:oleObj>
              </mc:Choice>
              <mc:Fallback>
                <p:oleObj name="Equation" r:id="rId11" imgW="2463480" imgH="850680" progId="Equation.DSMT4">
                  <p:embed/>
                  <p:pic>
                    <p:nvPicPr>
                      <p:cNvPr id="27" name="Object 26"/>
                      <p:cNvPicPr>
                        <a:picLocks noChangeAspect="1" noChangeArrowheads="1"/>
                      </p:cNvPicPr>
                      <p:nvPr/>
                    </p:nvPicPr>
                    <p:blipFill>
                      <a:blip r:embed="rId12"/>
                      <a:srcRect/>
                      <a:stretch>
                        <a:fillRect/>
                      </a:stretch>
                    </p:blipFill>
                    <p:spPr bwMode="auto">
                      <a:xfrm>
                        <a:off x="2460625" y="5519738"/>
                        <a:ext cx="24638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a:hlinkClick r:id="" action="ppaction://ole?verb=0"/>
          </p:cNvPr>
          <p:cNvGraphicFramePr>
            <a:graphicFrameLocks noChangeAspect="1"/>
          </p:cNvGraphicFramePr>
          <p:nvPr>
            <p:extLst>
              <p:ext uri="{D42A27DB-BD31-4B8C-83A1-F6EECF244321}">
                <p14:modId xmlns:p14="http://schemas.microsoft.com/office/powerpoint/2010/main" val="3565609071"/>
              </p:ext>
            </p:extLst>
          </p:nvPr>
        </p:nvGraphicFramePr>
        <p:xfrm>
          <a:off x="6329363" y="1593850"/>
          <a:ext cx="1676400" cy="569913"/>
        </p:xfrm>
        <a:graphic>
          <a:graphicData uri="http://schemas.openxmlformats.org/presentationml/2006/ole">
            <mc:AlternateContent xmlns:mc="http://schemas.openxmlformats.org/markup-compatibility/2006">
              <mc:Choice xmlns:v="urn:schemas-microsoft-com:vml" Requires="v">
                <p:oleObj spid="_x0000_s2291215" name="Equation" r:id="rId13" imgW="2234880" imgH="761760" progId="Equation.DSMT4">
                  <p:embed/>
                </p:oleObj>
              </mc:Choice>
              <mc:Fallback>
                <p:oleObj name="Equation" r:id="rId13" imgW="2234880" imgH="761760" progId="Equation.DSMT4">
                  <p:embed/>
                  <p:pic>
                    <p:nvPicPr>
                      <p:cNvPr id="7" name="Object 6">
                        <a:hlinkClick r:id="" action="ppaction://ole?verb=0"/>
                      </p:cNvPr>
                      <p:cNvPicPr>
                        <a:picLocks noChangeArrowheads="1"/>
                      </p:cNvPicPr>
                      <p:nvPr/>
                    </p:nvPicPr>
                    <p:blipFill>
                      <a:blip r:embed="rId14"/>
                      <a:srcRect/>
                      <a:stretch>
                        <a:fillRect/>
                      </a:stretch>
                    </p:blipFill>
                    <p:spPr bwMode="auto">
                      <a:xfrm>
                        <a:off x="6329363" y="1593850"/>
                        <a:ext cx="1676400" cy="56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30" name="Object 29">
            <a:hlinkClick r:id="" action="ppaction://ole?verb=0"/>
          </p:cNvPr>
          <p:cNvGraphicFramePr>
            <a:graphicFrameLocks noChangeAspect="1"/>
          </p:cNvGraphicFramePr>
          <p:nvPr>
            <p:extLst>
              <p:ext uri="{D42A27DB-BD31-4B8C-83A1-F6EECF244321}">
                <p14:modId xmlns:p14="http://schemas.microsoft.com/office/powerpoint/2010/main" val="3928340799"/>
              </p:ext>
            </p:extLst>
          </p:nvPr>
        </p:nvGraphicFramePr>
        <p:xfrm>
          <a:off x="6275388" y="2419350"/>
          <a:ext cx="1771650" cy="314325"/>
        </p:xfrm>
        <a:graphic>
          <a:graphicData uri="http://schemas.openxmlformats.org/presentationml/2006/ole">
            <mc:AlternateContent xmlns:mc="http://schemas.openxmlformats.org/markup-compatibility/2006">
              <mc:Choice xmlns:v="urn:schemas-microsoft-com:vml" Requires="v">
                <p:oleObj spid="_x0000_s2291216" name="Equation" r:id="rId15" imgW="2361960" imgH="419040" progId="Equation.DSMT4">
                  <p:embed/>
                </p:oleObj>
              </mc:Choice>
              <mc:Fallback>
                <p:oleObj name="Equation" r:id="rId15" imgW="2361960" imgH="419040" progId="Equation.DSMT4">
                  <p:embed/>
                  <p:pic>
                    <p:nvPicPr>
                      <p:cNvPr id="30" name="Object 29">
                        <a:hlinkClick r:id="" action="ppaction://ole?verb=0"/>
                      </p:cNvPr>
                      <p:cNvPicPr>
                        <a:picLocks noChangeArrowheads="1"/>
                      </p:cNvPicPr>
                      <p:nvPr/>
                    </p:nvPicPr>
                    <p:blipFill>
                      <a:blip r:embed="rId16"/>
                      <a:srcRect/>
                      <a:stretch>
                        <a:fillRect/>
                      </a:stretch>
                    </p:blipFill>
                    <p:spPr bwMode="auto">
                      <a:xfrm>
                        <a:off x="6275388" y="2419350"/>
                        <a:ext cx="177165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4031432413"/>
              </p:ext>
            </p:extLst>
          </p:nvPr>
        </p:nvGraphicFramePr>
        <p:xfrm>
          <a:off x="6342063" y="5454650"/>
          <a:ext cx="2451100" cy="800100"/>
        </p:xfrm>
        <a:graphic>
          <a:graphicData uri="http://schemas.openxmlformats.org/presentationml/2006/ole">
            <mc:AlternateContent xmlns:mc="http://schemas.openxmlformats.org/markup-compatibility/2006">
              <mc:Choice xmlns:v="urn:schemas-microsoft-com:vml" Requires="v">
                <p:oleObj spid="_x0000_s2291217" name="Equation" r:id="rId17" imgW="2450880" imgH="799920" progId="Equation.DSMT4">
                  <p:embed/>
                </p:oleObj>
              </mc:Choice>
              <mc:Fallback>
                <p:oleObj name="Equation" r:id="rId17" imgW="2450880" imgH="799920" progId="Equation.DSMT4">
                  <p:embed/>
                  <p:pic>
                    <p:nvPicPr>
                      <p:cNvPr id="31" name="Object 30"/>
                      <p:cNvPicPr>
                        <a:picLocks noChangeAspect="1" noChangeArrowheads="1"/>
                      </p:cNvPicPr>
                      <p:nvPr/>
                    </p:nvPicPr>
                    <p:blipFill>
                      <a:blip r:embed="rId18"/>
                      <a:srcRect/>
                      <a:stretch>
                        <a:fillRect/>
                      </a:stretch>
                    </p:blipFill>
                    <p:spPr bwMode="auto">
                      <a:xfrm>
                        <a:off x="6342063" y="5454650"/>
                        <a:ext cx="2451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nvPr>
        </p:nvGraphicFramePr>
        <p:xfrm>
          <a:off x="3125788" y="950913"/>
          <a:ext cx="1028700" cy="406400"/>
        </p:xfrm>
        <a:graphic>
          <a:graphicData uri="http://schemas.openxmlformats.org/presentationml/2006/ole">
            <mc:AlternateContent xmlns:mc="http://schemas.openxmlformats.org/markup-compatibility/2006">
              <mc:Choice xmlns:v="urn:schemas-microsoft-com:vml" Requires="v">
                <p:oleObj spid="_x0000_s2291218" name="Equation" r:id="rId19" imgW="1028520" imgH="406080" progId="Equation.DSMT4">
                  <p:embed/>
                </p:oleObj>
              </mc:Choice>
              <mc:Fallback>
                <p:oleObj name="Equation" r:id="rId19" imgW="1028520" imgH="406080" progId="Equation.DSMT4">
                  <p:embed/>
                  <p:pic>
                    <p:nvPicPr>
                      <p:cNvPr id="12" name="Object 11"/>
                      <p:cNvPicPr>
                        <a:picLocks noChangeAspect="1" noChangeArrowheads="1"/>
                      </p:cNvPicPr>
                      <p:nvPr/>
                    </p:nvPicPr>
                    <p:blipFill>
                      <a:blip r:embed="rId20"/>
                      <a:srcRect/>
                      <a:stretch>
                        <a:fillRect/>
                      </a:stretch>
                    </p:blipFill>
                    <p:spPr bwMode="auto">
                      <a:xfrm>
                        <a:off x="3125788" y="950913"/>
                        <a:ext cx="1028700" cy="40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3"/>
          <p:cNvGraphicFramePr>
            <a:graphicFrameLocks noChangeAspect="1"/>
          </p:cNvGraphicFramePr>
          <p:nvPr>
            <p:extLst/>
          </p:nvPr>
        </p:nvGraphicFramePr>
        <p:xfrm>
          <a:off x="6651625" y="947738"/>
          <a:ext cx="1104900" cy="406400"/>
        </p:xfrm>
        <a:graphic>
          <a:graphicData uri="http://schemas.openxmlformats.org/presentationml/2006/ole">
            <mc:AlternateContent xmlns:mc="http://schemas.openxmlformats.org/markup-compatibility/2006">
              <mc:Choice xmlns:v="urn:schemas-microsoft-com:vml" Requires="v">
                <p:oleObj spid="_x0000_s2291219" name="Equation" r:id="rId21" imgW="1104840" imgH="406080" progId="Equation.DSMT4">
                  <p:embed/>
                </p:oleObj>
              </mc:Choice>
              <mc:Fallback>
                <p:oleObj name="Equation" r:id="rId21" imgW="1104840" imgH="406080" progId="Equation.DSMT4">
                  <p:embed/>
                  <p:pic>
                    <p:nvPicPr>
                      <p:cNvPr id="14" name="Object 13"/>
                      <p:cNvPicPr>
                        <a:picLocks noChangeAspect="1" noChangeArrowheads="1"/>
                      </p:cNvPicPr>
                      <p:nvPr/>
                    </p:nvPicPr>
                    <p:blipFill>
                      <a:blip r:embed="rId22"/>
                      <a:srcRect/>
                      <a:stretch>
                        <a:fillRect/>
                      </a:stretch>
                    </p:blipFill>
                    <p:spPr bwMode="auto">
                      <a:xfrm>
                        <a:off x="6651625" y="947738"/>
                        <a:ext cx="1104900" cy="40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smtClean="0"/>
              <a:t>Small particles are converted into large flocs by collisions with small particles</a:t>
            </a:r>
            <a:endParaRPr lang="en-US" sz="2400" dirty="0"/>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smtClean="0"/>
              <a:t>Track fraction of small particles if all particles are active</a:t>
            </a:r>
            <a:endParaRPr lang="en-US" dirty="0"/>
          </a:p>
        </p:txBody>
      </p:sp>
      <p:graphicFrame>
        <p:nvGraphicFramePr>
          <p:cNvPr id="20" name="Object 19"/>
          <p:cNvGraphicFramePr>
            <a:graphicFrameLocks noChangeAspect="1"/>
          </p:cNvGraphicFramePr>
          <p:nvPr>
            <p:extLst/>
          </p:nvPr>
        </p:nvGraphicFramePr>
        <p:xfrm>
          <a:off x="9447213" y="5304105"/>
          <a:ext cx="1447800" cy="812800"/>
        </p:xfrm>
        <a:graphic>
          <a:graphicData uri="http://schemas.openxmlformats.org/presentationml/2006/ole">
            <mc:AlternateContent xmlns:mc="http://schemas.openxmlformats.org/markup-compatibility/2006">
              <mc:Choice xmlns:v="urn:schemas-microsoft-com:vml" Requires="v">
                <p:oleObj spid="_x0000_s2291220" name="Equation" r:id="rId23" imgW="1447560" imgH="812520" progId="Equation.DSMT4">
                  <p:embed/>
                </p:oleObj>
              </mc:Choice>
              <mc:Fallback>
                <p:oleObj name="Equation" r:id="rId23" imgW="1447560" imgH="812520" progId="Equation.DSMT4">
                  <p:embed/>
                  <p:pic>
                    <p:nvPicPr>
                      <p:cNvPr id="20" name="Object 19"/>
                      <p:cNvPicPr>
                        <a:picLocks noChangeAspect="1" noChangeArrowheads="1"/>
                      </p:cNvPicPr>
                      <p:nvPr/>
                    </p:nvPicPr>
                    <p:blipFill>
                      <a:blip r:embed="rId24"/>
                      <a:srcRect/>
                      <a:stretch>
                        <a:fillRect/>
                      </a:stretch>
                    </p:blipFill>
                    <p:spPr bwMode="auto">
                      <a:xfrm>
                        <a:off x="9447213" y="5304105"/>
                        <a:ext cx="1447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0">
            <a:hlinkClick r:id="" action="ppaction://ole?verb=0"/>
          </p:cNvPr>
          <p:cNvGraphicFramePr>
            <a:graphicFrameLocks/>
          </p:cNvGraphicFramePr>
          <p:nvPr>
            <p:extLst/>
          </p:nvPr>
        </p:nvGraphicFramePr>
        <p:xfrm>
          <a:off x="9444287" y="2311853"/>
          <a:ext cx="1838325" cy="381000"/>
        </p:xfrm>
        <a:graphic>
          <a:graphicData uri="http://schemas.openxmlformats.org/presentationml/2006/ole">
            <mc:AlternateContent xmlns:mc="http://schemas.openxmlformats.org/markup-compatibility/2006">
              <mc:Choice xmlns:v="urn:schemas-microsoft-com:vml" Requires="v">
                <p:oleObj spid="_x0000_s2291221" name="Equation" r:id="rId25" imgW="2450880" imgH="507960" progId="Equation.DSMT4">
                  <p:embed/>
                </p:oleObj>
              </mc:Choice>
              <mc:Fallback>
                <p:oleObj name="Equation" r:id="rId25" imgW="2450880" imgH="507960" progId="Equation.DSMT4">
                  <p:embed/>
                  <p:pic>
                    <p:nvPicPr>
                      <p:cNvPr id="21" name="Object 20">
                        <a:hlinkClick r:id="" action="ppaction://ole?verb=0"/>
                      </p:cNvPr>
                      <p:cNvPicPr>
                        <a:picLocks noChangeArrowheads="1"/>
                      </p:cNvPicPr>
                      <p:nvPr/>
                    </p:nvPicPr>
                    <p:blipFill>
                      <a:blip r:embed="rId26"/>
                      <a:srcRect/>
                      <a:stretch>
                        <a:fillRect/>
                      </a:stretch>
                    </p:blipFill>
                    <p:spPr bwMode="auto">
                      <a:xfrm>
                        <a:off x="9444287" y="2311853"/>
                        <a:ext cx="18383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22" name="Object 21"/>
          <p:cNvGraphicFramePr>
            <a:graphicFrameLocks noChangeAspect="1"/>
          </p:cNvGraphicFramePr>
          <p:nvPr>
            <p:extLst/>
          </p:nvPr>
        </p:nvGraphicFramePr>
        <p:xfrm>
          <a:off x="9320766" y="6212966"/>
          <a:ext cx="2908300" cy="508000"/>
        </p:xfrm>
        <a:graphic>
          <a:graphicData uri="http://schemas.openxmlformats.org/presentationml/2006/ole">
            <mc:AlternateContent xmlns:mc="http://schemas.openxmlformats.org/markup-compatibility/2006">
              <mc:Choice xmlns:v="urn:schemas-microsoft-com:vml" Requires="v">
                <p:oleObj spid="_x0000_s2291222" name="Equation" r:id="rId27" imgW="2908080" imgH="507960" progId="Equation.DSMT4">
                  <p:embed/>
                </p:oleObj>
              </mc:Choice>
              <mc:Fallback>
                <p:oleObj name="Equation" r:id="rId27" imgW="2908080" imgH="507960" progId="Equation.DSMT4">
                  <p:embed/>
                  <p:pic>
                    <p:nvPicPr>
                      <p:cNvPr id="22" name="Object 21"/>
                      <p:cNvPicPr>
                        <a:picLocks noChangeAspect="1" noChangeArrowheads="1"/>
                      </p:cNvPicPr>
                      <p:nvPr/>
                    </p:nvPicPr>
                    <p:blipFill>
                      <a:blip r:embed="rId28"/>
                      <a:srcRect/>
                      <a:stretch>
                        <a:fillRect/>
                      </a:stretch>
                    </p:blipFill>
                    <p:spPr bwMode="auto">
                      <a:xfrm>
                        <a:off x="9320766" y="6212966"/>
                        <a:ext cx="29083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p:nvPr/>
        </p:nvSpPr>
        <p:spPr>
          <a:xfrm>
            <a:off x="9385540" y="3372928"/>
            <a:ext cx="9169433" cy="523220"/>
          </a:xfrm>
          <a:prstGeom prst="rect">
            <a:avLst/>
          </a:prstGeom>
          <a:noFill/>
        </p:spPr>
        <p:txBody>
          <a:bodyPr wrap="none" rtlCol="0">
            <a:spAutoFit/>
          </a:bodyPr>
          <a:lstStyle/>
          <a:p>
            <a:r>
              <a:rPr lang="en-US" dirty="0" err="1" smtClean="0"/>
              <a:t>d.T</a:t>
            </a:r>
            <a:r>
              <a:rPr lang="en-US" dirty="0" smtClean="0"/>
              <a:t>  is the characteristic diameter of the actively growing flocs</a:t>
            </a:r>
            <a:endParaRPr lang="en-US" dirty="0"/>
          </a:p>
        </p:txBody>
      </p:sp>
    </p:spTree>
    <p:extLst>
      <p:ext uri="{BB962C8B-B14F-4D97-AF65-F5344CB8AC3E}">
        <p14:creationId xmlns:p14="http://schemas.microsoft.com/office/powerpoint/2010/main" val="423319274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smtClean="0"/>
              <a:t>Integrate</a:t>
            </a:r>
            <a:endParaRPr lang="en-US" dirty="0"/>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smtClean="0"/>
              <a:t>What is the p function?</a:t>
            </a:r>
            <a:endParaRPr lang="en-US" sz="2000" dirty="0"/>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smtClean="0"/>
              <a:t>Particle size and density is assumed constant because the model is tracking the small particle population that won’t be removed during sedimentation.</a:t>
            </a:r>
            <a:endParaRPr lang="en-US" sz="1800" dirty="0"/>
          </a:p>
        </p:txBody>
      </p:sp>
      <p:graphicFrame>
        <p:nvGraphicFramePr>
          <p:cNvPr id="23" name="Object 22"/>
          <p:cNvGraphicFramePr>
            <a:graphicFrameLocks noChangeAspect="1"/>
          </p:cNvGraphicFramePr>
          <p:nvPr>
            <p:extLst>
              <p:ext uri="{D42A27DB-BD31-4B8C-83A1-F6EECF244321}">
                <p14:modId xmlns:p14="http://schemas.microsoft.com/office/powerpoint/2010/main" val="194105651"/>
              </p:ext>
            </p:extLst>
          </p:nvPr>
        </p:nvGraphicFramePr>
        <p:xfrm>
          <a:off x="977900" y="1579563"/>
          <a:ext cx="2565400" cy="800100"/>
        </p:xfrm>
        <a:graphic>
          <a:graphicData uri="http://schemas.openxmlformats.org/presentationml/2006/ole">
            <mc:AlternateContent xmlns:mc="http://schemas.openxmlformats.org/markup-compatibility/2006">
              <mc:Choice xmlns:v="urn:schemas-microsoft-com:vml" Requires="v">
                <p:oleObj spid="_x0000_s2292674" name="Equation" r:id="rId3" imgW="2565360" imgH="799920" progId="Equation.DSMT4">
                  <p:embed/>
                </p:oleObj>
              </mc:Choice>
              <mc:Fallback>
                <p:oleObj name="Equation" r:id="rId3" imgW="2565360" imgH="799920" progId="Equation.DSMT4">
                  <p:embed/>
                  <p:pic>
                    <p:nvPicPr>
                      <p:cNvPr id="23" name="Object 22"/>
                      <p:cNvPicPr>
                        <a:picLocks noChangeAspect="1" noChangeArrowheads="1"/>
                      </p:cNvPicPr>
                      <p:nvPr/>
                    </p:nvPicPr>
                    <p:blipFill>
                      <a:blip r:embed="rId4"/>
                      <a:srcRect/>
                      <a:stretch>
                        <a:fillRect/>
                      </a:stretch>
                    </p:blipFill>
                    <p:spPr bwMode="auto">
                      <a:xfrm>
                        <a:off x="977900" y="1579563"/>
                        <a:ext cx="25654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3841201139"/>
              </p:ext>
            </p:extLst>
          </p:nvPr>
        </p:nvGraphicFramePr>
        <p:xfrm>
          <a:off x="750888" y="2527300"/>
          <a:ext cx="3149600" cy="977900"/>
        </p:xfrm>
        <a:graphic>
          <a:graphicData uri="http://schemas.openxmlformats.org/presentationml/2006/ole">
            <mc:AlternateContent xmlns:mc="http://schemas.openxmlformats.org/markup-compatibility/2006">
              <mc:Choice xmlns:v="urn:schemas-microsoft-com:vml" Requires="v">
                <p:oleObj spid="_x0000_s2292675" name="Equation" r:id="rId5" imgW="3149280" imgH="977760" progId="Equation.DSMT4">
                  <p:embed/>
                </p:oleObj>
              </mc:Choice>
              <mc:Fallback>
                <p:oleObj name="Equation" r:id="rId5" imgW="3149280" imgH="977760" progId="Equation.DSMT4">
                  <p:embed/>
                  <p:pic>
                    <p:nvPicPr>
                      <p:cNvPr id="26" name="Object 25"/>
                      <p:cNvPicPr>
                        <a:picLocks noChangeAspect="1" noChangeArrowheads="1"/>
                      </p:cNvPicPr>
                      <p:nvPr/>
                    </p:nvPicPr>
                    <p:blipFill>
                      <a:blip r:embed="rId6"/>
                      <a:srcRect/>
                      <a:stretch>
                        <a:fillRect/>
                      </a:stretch>
                    </p:blipFill>
                    <p:spPr bwMode="auto">
                      <a:xfrm>
                        <a:off x="750888" y="2527300"/>
                        <a:ext cx="31496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652228448"/>
              </p:ext>
            </p:extLst>
          </p:nvPr>
        </p:nvGraphicFramePr>
        <p:xfrm>
          <a:off x="525463" y="4254500"/>
          <a:ext cx="3517900" cy="914400"/>
        </p:xfrm>
        <a:graphic>
          <a:graphicData uri="http://schemas.openxmlformats.org/presentationml/2006/ole">
            <mc:AlternateContent xmlns:mc="http://schemas.openxmlformats.org/markup-compatibility/2006">
              <mc:Choice xmlns:v="urn:schemas-microsoft-com:vml" Requires="v">
                <p:oleObj spid="_x0000_s2292676" name="Equation" r:id="rId7" imgW="3517560" imgH="914400" progId="Equation.DSMT4">
                  <p:embed/>
                </p:oleObj>
              </mc:Choice>
              <mc:Fallback>
                <p:oleObj name="Equation" r:id="rId7" imgW="3517560" imgH="914400" progId="Equation.DSMT4">
                  <p:embed/>
                  <p:pic>
                    <p:nvPicPr>
                      <p:cNvPr id="27" name="Object 26"/>
                      <p:cNvPicPr>
                        <a:picLocks noChangeAspect="1" noChangeArrowheads="1"/>
                      </p:cNvPicPr>
                      <p:nvPr/>
                    </p:nvPicPr>
                    <p:blipFill>
                      <a:blip r:embed="rId8"/>
                      <a:srcRect/>
                      <a:stretch>
                        <a:fillRect/>
                      </a:stretch>
                    </p:blipFill>
                    <p:spPr bwMode="auto">
                      <a:xfrm>
                        <a:off x="525463" y="4254500"/>
                        <a:ext cx="35179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3668101018"/>
              </p:ext>
            </p:extLst>
          </p:nvPr>
        </p:nvGraphicFramePr>
        <p:xfrm>
          <a:off x="333375" y="5324475"/>
          <a:ext cx="3846513" cy="741363"/>
        </p:xfrm>
        <a:graphic>
          <a:graphicData uri="http://schemas.openxmlformats.org/presentationml/2006/ole">
            <mc:AlternateContent xmlns:mc="http://schemas.openxmlformats.org/markup-compatibility/2006">
              <mc:Choice xmlns:v="urn:schemas-microsoft-com:vml" Requires="v">
                <p:oleObj spid="_x0000_s2292677" name="Equation" r:id="rId9" imgW="5130720" imgH="990360" progId="Equation.DSMT4">
                  <p:embed/>
                </p:oleObj>
              </mc:Choice>
              <mc:Fallback>
                <p:oleObj name="Equation" r:id="rId9" imgW="5130720" imgH="990360" progId="Equation.DSMT4">
                  <p:embed/>
                  <p:pic>
                    <p:nvPicPr>
                      <p:cNvPr id="28" name="Object 27"/>
                      <p:cNvPicPr>
                        <a:picLocks noChangeAspect="1" noChangeArrowheads="1"/>
                      </p:cNvPicPr>
                      <p:nvPr/>
                    </p:nvPicPr>
                    <p:blipFill>
                      <a:blip r:embed="rId10"/>
                      <a:srcRect/>
                      <a:stretch>
                        <a:fillRect/>
                      </a:stretch>
                    </p:blipFill>
                    <p:spPr bwMode="auto">
                      <a:xfrm>
                        <a:off x="333375" y="5324475"/>
                        <a:ext cx="3846513" cy="741363"/>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867405292"/>
              </p:ext>
            </p:extLst>
          </p:nvPr>
        </p:nvGraphicFramePr>
        <p:xfrm>
          <a:off x="5494338" y="1579563"/>
          <a:ext cx="2451100" cy="800100"/>
        </p:xfrm>
        <a:graphic>
          <a:graphicData uri="http://schemas.openxmlformats.org/presentationml/2006/ole">
            <mc:AlternateContent xmlns:mc="http://schemas.openxmlformats.org/markup-compatibility/2006">
              <mc:Choice xmlns:v="urn:schemas-microsoft-com:vml" Requires="v">
                <p:oleObj spid="_x0000_s2292678" name="Equation" r:id="rId11" imgW="2450880" imgH="799920" progId="Equation.DSMT4">
                  <p:embed/>
                </p:oleObj>
              </mc:Choice>
              <mc:Fallback>
                <p:oleObj name="Equation" r:id="rId11" imgW="2450880" imgH="799920" progId="Equation.DSMT4">
                  <p:embed/>
                  <p:pic>
                    <p:nvPicPr>
                      <p:cNvPr id="6" name="Object 5"/>
                      <p:cNvPicPr>
                        <a:picLocks noChangeAspect="1" noChangeArrowheads="1"/>
                      </p:cNvPicPr>
                      <p:nvPr/>
                    </p:nvPicPr>
                    <p:blipFill>
                      <a:blip r:embed="rId12"/>
                      <a:srcRect/>
                      <a:stretch>
                        <a:fillRect/>
                      </a:stretch>
                    </p:blipFill>
                    <p:spPr bwMode="auto">
                      <a:xfrm>
                        <a:off x="5494338" y="1579563"/>
                        <a:ext cx="2451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1194710068"/>
              </p:ext>
            </p:extLst>
          </p:nvPr>
        </p:nvGraphicFramePr>
        <p:xfrm>
          <a:off x="5322888" y="2530475"/>
          <a:ext cx="3098800" cy="977900"/>
        </p:xfrm>
        <a:graphic>
          <a:graphicData uri="http://schemas.openxmlformats.org/presentationml/2006/ole">
            <mc:AlternateContent xmlns:mc="http://schemas.openxmlformats.org/markup-compatibility/2006">
              <mc:Choice xmlns:v="urn:schemas-microsoft-com:vml" Requires="v">
                <p:oleObj spid="_x0000_s2292679" name="Equation" r:id="rId13" imgW="3098520" imgH="977760" progId="Equation.DSMT4">
                  <p:embed/>
                </p:oleObj>
              </mc:Choice>
              <mc:Fallback>
                <p:oleObj name="Equation" r:id="rId13" imgW="3098520" imgH="977760" progId="Equation.DSMT4">
                  <p:embed/>
                  <p:pic>
                    <p:nvPicPr>
                      <p:cNvPr id="32" name="Object 31"/>
                      <p:cNvPicPr>
                        <a:picLocks noChangeAspect="1" noChangeArrowheads="1"/>
                      </p:cNvPicPr>
                      <p:nvPr/>
                    </p:nvPicPr>
                    <p:blipFill>
                      <a:blip r:embed="rId14"/>
                      <a:srcRect/>
                      <a:stretch>
                        <a:fillRect/>
                      </a:stretch>
                    </p:blipFill>
                    <p:spPr bwMode="auto">
                      <a:xfrm>
                        <a:off x="5322888" y="2530475"/>
                        <a:ext cx="30988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79553908"/>
              </p:ext>
            </p:extLst>
          </p:nvPr>
        </p:nvGraphicFramePr>
        <p:xfrm>
          <a:off x="5478463" y="4232275"/>
          <a:ext cx="2489200" cy="850900"/>
        </p:xfrm>
        <a:graphic>
          <a:graphicData uri="http://schemas.openxmlformats.org/presentationml/2006/ole">
            <mc:AlternateContent xmlns:mc="http://schemas.openxmlformats.org/markup-compatibility/2006">
              <mc:Choice xmlns:v="urn:schemas-microsoft-com:vml" Requires="v">
                <p:oleObj spid="_x0000_s2292680" name="Equation" r:id="rId15" imgW="2489040" imgH="850680" progId="Equation.DSMT4">
                  <p:embed/>
                </p:oleObj>
              </mc:Choice>
              <mc:Fallback>
                <p:oleObj name="Equation" r:id="rId15" imgW="2489040" imgH="850680" progId="Equation.DSMT4">
                  <p:embed/>
                  <p:pic>
                    <p:nvPicPr>
                      <p:cNvPr id="33" name="Object 32"/>
                      <p:cNvPicPr>
                        <a:picLocks noChangeAspect="1" noChangeArrowheads="1"/>
                      </p:cNvPicPr>
                      <p:nvPr/>
                    </p:nvPicPr>
                    <p:blipFill>
                      <a:blip r:embed="rId16"/>
                      <a:srcRect/>
                      <a:stretch>
                        <a:fillRect/>
                      </a:stretch>
                    </p:blipFill>
                    <p:spPr bwMode="auto">
                      <a:xfrm>
                        <a:off x="5478463" y="4232275"/>
                        <a:ext cx="24892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Object 34"/>
          <p:cNvGraphicFramePr>
            <a:graphicFrameLocks noChangeAspect="1"/>
          </p:cNvGraphicFramePr>
          <p:nvPr>
            <p:extLst/>
          </p:nvPr>
        </p:nvGraphicFramePr>
        <p:xfrm>
          <a:off x="5502006" y="7003990"/>
          <a:ext cx="2565400" cy="850900"/>
        </p:xfrm>
        <a:graphic>
          <a:graphicData uri="http://schemas.openxmlformats.org/presentationml/2006/ole">
            <mc:AlternateContent xmlns:mc="http://schemas.openxmlformats.org/markup-compatibility/2006">
              <mc:Choice xmlns:v="urn:schemas-microsoft-com:vml" Requires="v">
                <p:oleObj spid="_x0000_s2292681" name="Equation" r:id="rId17" imgW="2565360" imgH="850680" progId="Equation.DSMT4">
                  <p:embed/>
                </p:oleObj>
              </mc:Choice>
              <mc:Fallback>
                <p:oleObj name="Equation" r:id="rId17" imgW="2565360" imgH="850680" progId="Equation.DSMT4">
                  <p:embed/>
                  <p:pic>
                    <p:nvPicPr>
                      <p:cNvPr id="35" name="Object 34"/>
                      <p:cNvPicPr>
                        <a:picLocks noChangeAspect="1" noChangeArrowheads="1"/>
                      </p:cNvPicPr>
                      <p:nvPr/>
                    </p:nvPicPr>
                    <p:blipFill>
                      <a:blip r:embed="rId18"/>
                      <a:srcRect/>
                      <a:stretch>
                        <a:fillRect/>
                      </a:stretch>
                    </p:blipFill>
                    <p:spPr bwMode="auto">
                      <a:xfrm>
                        <a:off x="5502006" y="7003990"/>
                        <a:ext cx="25654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nvPr>
        </p:nvGraphicFramePr>
        <p:xfrm>
          <a:off x="1641475" y="1057275"/>
          <a:ext cx="1028700" cy="406400"/>
        </p:xfrm>
        <a:graphic>
          <a:graphicData uri="http://schemas.openxmlformats.org/presentationml/2006/ole">
            <mc:AlternateContent xmlns:mc="http://schemas.openxmlformats.org/markup-compatibility/2006">
              <mc:Choice xmlns:v="urn:schemas-microsoft-com:vml" Requires="v">
                <p:oleObj spid="_x0000_s2292682" name="Equation" r:id="rId19" imgW="1028520" imgH="406080" progId="Equation.DSMT4">
                  <p:embed/>
                </p:oleObj>
              </mc:Choice>
              <mc:Fallback>
                <p:oleObj name="Equation" r:id="rId19" imgW="1028520" imgH="406080" progId="Equation.DSMT4">
                  <p:embed/>
                  <p:pic>
                    <p:nvPicPr>
                      <p:cNvPr id="8" name="Object 7"/>
                      <p:cNvPicPr>
                        <a:picLocks noChangeAspect="1" noChangeArrowheads="1"/>
                      </p:cNvPicPr>
                      <p:nvPr/>
                    </p:nvPicPr>
                    <p:blipFill>
                      <a:blip r:embed="rId20"/>
                      <a:srcRect/>
                      <a:stretch>
                        <a:fillRect/>
                      </a:stretch>
                    </p:blipFill>
                    <p:spPr bwMode="auto">
                      <a:xfrm>
                        <a:off x="1641475" y="1057275"/>
                        <a:ext cx="1028700" cy="40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35"/>
          <p:cNvGraphicFramePr>
            <a:graphicFrameLocks noChangeAspect="1"/>
          </p:cNvGraphicFramePr>
          <p:nvPr>
            <p:extLst/>
          </p:nvPr>
        </p:nvGraphicFramePr>
        <p:xfrm>
          <a:off x="6589713" y="1054100"/>
          <a:ext cx="1104900" cy="406400"/>
        </p:xfrm>
        <a:graphic>
          <a:graphicData uri="http://schemas.openxmlformats.org/presentationml/2006/ole">
            <mc:AlternateContent xmlns:mc="http://schemas.openxmlformats.org/markup-compatibility/2006">
              <mc:Choice xmlns:v="urn:schemas-microsoft-com:vml" Requires="v">
                <p:oleObj spid="_x0000_s2292683" name="Equation" r:id="rId21" imgW="1104840" imgH="406080" progId="Equation.DSMT4">
                  <p:embed/>
                </p:oleObj>
              </mc:Choice>
              <mc:Fallback>
                <p:oleObj name="Equation" r:id="rId21" imgW="1104840" imgH="406080" progId="Equation.DSMT4">
                  <p:embed/>
                  <p:pic>
                    <p:nvPicPr>
                      <p:cNvPr id="36" name="Object 35"/>
                      <p:cNvPicPr>
                        <a:picLocks noChangeAspect="1" noChangeArrowheads="1"/>
                      </p:cNvPicPr>
                      <p:nvPr/>
                    </p:nvPicPr>
                    <p:blipFill>
                      <a:blip r:embed="rId22"/>
                      <a:srcRect/>
                      <a:stretch>
                        <a:fillRect/>
                      </a:stretch>
                    </p:blipFill>
                    <p:spPr bwMode="auto">
                      <a:xfrm>
                        <a:off x="6589713" y="1054100"/>
                        <a:ext cx="1104900" cy="40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356178512"/>
              </p:ext>
            </p:extLst>
          </p:nvPr>
        </p:nvGraphicFramePr>
        <p:xfrm>
          <a:off x="4929188" y="5197475"/>
          <a:ext cx="3448050" cy="742950"/>
        </p:xfrm>
        <a:graphic>
          <a:graphicData uri="http://schemas.openxmlformats.org/presentationml/2006/ole">
            <mc:AlternateContent xmlns:mc="http://schemas.openxmlformats.org/markup-compatibility/2006">
              <mc:Choice xmlns:v="urn:schemas-microsoft-com:vml" Requires="v">
                <p:oleObj spid="_x0000_s2292684" name="Equation" r:id="rId23" imgW="4597200" imgH="990360" progId="Equation.DSMT4">
                  <p:embed/>
                </p:oleObj>
              </mc:Choice>
              <mc:Fallback>
                <p:oleObj name="Equation" r:id="rId23" imgW="4597200" imgH="990360" progId="Equation.DSMT4">
                  <p:embed/>
                  <p:pic>
                    <p:nvPicPr>
                      <p:cNvPr id="17" name="Object 16"/>
                      <p:cNvPicPr>
                        <a:picLocks noChangeAspect="1" noChangeArrowheads="1"/>
                      </p:cNvPicPr>
                      <p:nvPr/>
                    </p:nvPicPr>
                    <p:blipFill>
                      <a:blip r:embed="rId24"/>
                      <a:srcRect/>
                      <a:stretch>
                        <a:fillRect/>
                      </a:stretch>
                    </p:blipFill>
                    <p:spPr bwMode="auto">
                      <a:xfrm>
                        <a:off x="4929188" y="5197475"/>
                        <a:ext cx="34480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nvPr>
        </p:nvGraphicFramePr>
        <p:xfrm>
          <a:off x="7419173" y="42034"/>
          <a:ext cx="1649413" cy="800100"/>
        </p:xfrm>
        <a:graphic>
          <a:graphicData uri="http://schemas.openxmlformats.org/presentationml/2006/ole">
            <mc:AlternateContent xmlns:mc="http://schemas.openxmlformats.org/markup-compatibility/2006">
              <mc:Choice xmlns:v="urn:schemas-microsoft-com:vml" Requires="v">
                <p:oleObj spid="_x0000_s2292685" name="Equation" r:id="rId25" imgW="1638000" imgH="799920" progId="Equation.DSMT4">
                  <p:embed/>
                </p:oleObj>
              </mc:Choice>
              <mc:Fallback>
                <p:oleObj name="Equation" r:id="rId25" imgW="1638000" imgH="799920" progId="Equation.DSMT4">
                  <p:embed/>
                  <p:pic>
                    <p:nvPicPr>
                      <p:cNvPr id="4" name="Object 3"/>
                      <p:cNvPicPr>
                        <a:picLocks noChangeAspect="1" noChangeArrowheads="1"/>
                      </p:cNvPicPr>
                      <p:nvPr/>
                    </p:nvPicPr>
                    <p:blipFill>
                      <a:blip r:embed="rId26"/>
                      <a:srcRect/>
                      <a:stretch>
                        <a:fillRect/>
                      </a:stretch>
                    </p:blipFill>
                    <p:spPr bwMode="auto">
                      <a:xfrm>
                        <a:off x="7419173" y="42034"/>
                        <a:ext cx="1649413" cy="800100"/>
                      </a:xfrm>
                      <a:prstGeom prst="rect">
                        <a:avLst/>
                      </a:prstGeom>
                      <a:noFill/>
                      <a:ln>
                        <a:noFill/>
                      </a:ln>
                    </p:spPr>
                  </p:pic>
                </p:oleObj>
              </mc:Fallback>
            </mc:AlternateContent>
          </a:graphicData>
        </a:graphic>
      </p:graphicFrame>
      <p:graphicFrame>
        <p:nvGraphicFramePr>
          <p:cNvPr id="19" name="Object 18"/>
          <p:cNvGraphicFramePr>
            <a:graphicFrameLocks noChangeAspect="1"/>
          </p:cNvGraphicFramePr>
          <p:nvPr>
            <p:extLst/>
          </p:nvPr>
        </p:nvGraphicFramePr>
        <p:xfrm>
          <a:off x="-3318924" y="2508879"/>
          <a:ext cx="2921000" cy="723900"/>
        </p:xfrm>
        <a:graphic>
          <a:graphicData uri="http://schemas.openxmlformats.org/presentationml/2006/ole">
            <mc:AlternateContent xmlns:mc="http://schemas.openxmlformats.org/markup-compatibility/2006">
              <mc:Choice xmlns:v="urn:schemas-microsoft-com:vml" Requires="v">
                <p:oleObj spid="_x0000_s2292686" name="Equation" r:id="rId27" imgW="2920680" imgH="723600" progId="Equation.DSMT4">
                  <p:embed/>
                </p:oleObj>
              </mc:Choice>
              <mc:Fallback>
                <p:oleObj name="Equation" r:id="rId27" imgW="2920680" imgH="723600" progId="Equation.DSMT4">
                  <p:embed/>
                  <p:pic>
                    <p:nvPicPr>
                      <p:cNvPr id="19" name="Object 18"/>
                      <p:cNvPicPr>
                        <a:picLocks noChangeAspect="1" noChangeArrowheads="1"/>
                      </p:cNvPicPr>
                      <p:nvPr/>
                    </p:nvPicPr>
                    <p:blipFill>
                      <a:blip r:embed="rId28"/>
                      <a:srcRect/>
                      <a:stretch>
                        <a:fillRect/>
                      </a:stretch>
                    </p:blipFill>
                    <p:spPr bwMode="auto">
                      <a:xfrm>
                        <a:off x="-3318924" y="2508879"/>
                        <a:ext cx="29210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nvPr>
        </p:nvGraphicFramePr>
        <p:xfrm>
          <a:off x="-3498850" y="4192588"/>
          <a:ext cx="3175000" cy="1447800"/>
        </p:xfrm>
        <a:graphic>
          <a:graphicData uri="http://schemas.openxmlformats.org/presentationml/2006/ole">
            <mc:AlternateContent xmlns:mc="http://schemas.openxmlformats.org/markup-compatibility/2006">
              <mc:Choice xmlns:v="urn:schemas-microsoft-com:vml" Requires="v">
                <p:oleObj spid="_x0000_s2292687" name="Equation" r:id="rId29" imgW="3174840" imgH="1447560" progId="Equation.DSMT4">
                  <p:embed/>
                </p:oleObj>
              </mc:Choice>
              <mc:Fallback>
                <p:oleObj name="Equation" r:id="rId29" imgW="3174840" imgH="1447560" progId="Equation.DSMT4">
                  <p:embed/>
                  <p:pic>
                    <p:nvPicPr>
                      <p:cNvPr id="5" name="Object 4"/>
                      <p:cNvPicPr>
                        <a:picLocks noChangeAspect="1" noChangeArrowheads="1"/>
                      </p:cNvPicPr>
                      <p:nvPr/>
                    </p:nvPicPr>
                    <p:blipFill>
                      <a:blip r:embed="rId30"/>
                      <a:srcRect/>
                      <a:stretch>
                        <a:fillRect/>
                      </a:stretch>
                    </p:blipFill>
                    <p:spPr bwMode="auto">
                      <a:xfrm>
                        <a:off x="-3498850" y="4192588"/>
                        <a:ext cx="3175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nvPr>
        </p:nvGraphicFramePr>
        <p:xfrm>
          <a:off x="-3659188" y="5711825"/>
          <a:ext cx="3027363" cy="684213"/>
        </p:xfrm>
        <a:graphic>
          <a:graphicData uri="http://schemas.openxmlformats.org/presentationml/2006/ole">
            <mc:AlternateContent xmlns:mc="http://schemas.openxmlformats.org/markup-compatibility/2006">
              <mc:Choice xmlns:v="urn:schemas-microsoft-com:vml" Requires="v">
                <p:oleObj spid="_x0000_s2292688" name="Equation" r:id="rId31" imgW="4038480" imgH="914400" progId="Equation.DSMT4">
                  <p:embed/>
                </p:oleObj>
              </mc:Choice>
              <mc:Fallback>
                <p:oleObj name="Equation" r:id="rId31" imgW="4038480" imgH="914400" progId="Equation.DSMT4">
                  <p:embed/>
                  <p:pic>
                    <p:nvPicPr>
                      <p:cNvPr id="7" name="Object 6"/>
                      <p:cNvPicPr>
                        <a:picLocks noChangeAspect="1" noChangeArrowheads="1"/>
                      </p:cNvPicPr>
                      <p:nvPr/>
                    </p:nvPicPr>
                    <p:blipFill>
                      <a:blip r:embed="rId32"/>
                      <a:srcRect/>
                      <a:stretch>
                        <a:fillRect/>
                      </a:stretch>
                    </p:blipFill>
                    <p:spPr bwMode="auto">
                      <a:xfrm>
                        <a:off x="-3659188" y="5711825"/>
                        <a:ext cx="3027363"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nvPr>
        </p:nvGraphicFramePr>
        <p:xfrm>
          <a:off x="9440983" y="1598343"/>
          <a:ext cx="2908300" cy="508000"/>
        </p:xfrm>
        <a:graphic>
          <a:graphicData uri="http://schemas.openxmlformats.org/presentationml/2006/ole">
            <mc:AlternateContent xmlns:mc="http://schemas.openxmlformats.org/markup-compatibility/2006">
              <mc:Choice xmlns:v="urn:schemas-microsoft-com:vml" Requires="v">
                <p:oleObj spid="_x0000_s2292689" name="Equation" r:id="rId33" imgW="2908080" imgH="507960" progId="Equation.DSMT4">
                  <p:embed/>
                </p:oleObj>
              </mc:Choice>
              <mc:Fallback>
                <p:oleObj name="Equation" r:id="rId33" imgW="2908080" imgH="507960" progId="Equation.DSMT4">
                  <p:embed/>
                  <p:pic>
                    <p:nvPicPr>
                      <p:cNvPr id="10" name="Object 9"/>
                      <p:cNvPicPr>
                        <a:picLocks noChangeAspect="1" noChangeArrowheads="1"/>
                      </p:cNvPicPr>
                      <p:nvPr/>
                    </p:nvPicPr>
                    <p:blipFill>
                      <a:blip r:embed="rId34"/>
                      <a:srcRect/>
                      <a:stretch>
                        <a:fillRect/>
                      </a:stretch>
                    </p:blipFill>
                    <p:spPr bwMode="auto">
                      <a:xfrm>
                        <a:off x="9440983" y="1598343"/>
                        <a:ext cx="29083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23"/>
          <p:cNvGraphicFramePr>
            <a:graphicFrameLocks noChangeAspect="1"/>
          </p:cNvGraphicFramePr>
          <p:nvPr>
            <p:extLst/>
          </p:nvPr>
        </p:nvGraphicFramePr>
        <p:xfrm>
          <a:off x="9275763" y="2428875"/>
          <a:ext cx="3251200" cy="1016000"/>
        </p:xfrm>
        <a:graphic>
          <a:graphicData uri="http://schemas.openxmlformats.org/presentationml/2006/ole">
            <mc:AlternateContent xmlns:mc="http://schemas.openxmlformats.org/markup-compatibility/2006">
              <mc:Choice xmlns:v="urn:schemas-microsoft-com:vml" Requires="v">
                <p:oleObj spid="_x0000_s2292690" name="Equation" r:id="rId35" imgW="3251160" imgH="1015920" progId="Equation.DSMT4">
                  <p:embed/>
                </p:oleObj>
              </mc:Choice>
              <mc:Fallback>
                <p:oleObj name="Equation" r:id="rId35" imgW="3251160" imgH="1015920" progId="Equation.DSMT4">
                  <p:embed/>
                  <p:pic>
                    <p:nvPicPr>
                      <p:cNvPr id="24" name="Object 23"/>
                      <p:cNvPicPr>
                        <a:picLocks noChangeAspect="1" noChangeArrowheads="1"/>
                      </p:cNvPicPr>
                      <p:nvPr/>
                    </p:nvPicPr>
                    <p:blipFill>
                      <a:blip r:embed="rId36"/>
                      <a:srcRect/>
                      <a:stretch>
                        <a:fillRect/>
                      </a:stretch>
                    </p:blipFill>
                    <p:spPr bwMode="auto">
                      <a:xfrm>
                        <a:off x="9275763" y="2428875"/>
                        <a:ext cx="3251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4"/>
          <p:cNvGraphicFramePr>
            <a:graphicFrameLocks noChangeAspect="1"/>
          </p:cNvGraphicFramePr>
          <p:nvPr>
            <p:extLst/>
          </p:nvPr>
        </p:nvGraphicFramePr>
        <p:xfrm>
          <a:off x="9394825" y="3527425"/>
          <a:ext cx="3009900" cy="546100"/>
        </p:xfrm>
        <a:graphic>
          <a:graphicData uri="http://schemas.openxmlformats.org/presentationml/2006/ole">
            <mc:AlternateContent xmlns:mc="http://schemas.openxmlformats.org/markup-compatibility/2006">
              <mc:Choice xmlns:v="urn:schemas-microsoft-com:vml" Requires="v">
                <p:oleObj spid="_x0000_s2292691" name="Equation" r:id="rId37" imgW="3009600" imgH="545760" progId="Equation.DSMT4">
                  <p:embed/>
                </p:oleObj>
              </mc:Choice>
              <mc:Fallback>
                <p:oleObj name="Equation" r:id="rId37" imgW="3009600" imgH="545760" progId="Equation.DSMT4">
                  <p:embed/>
                  <p:pic>
                    <p:nvPicPr>
                      <p:cNvPr id="25" name="Object 24"/>
                      <p:cNvPicPr>
                        <a:picLocks noChangeAspect="1" noChangeArrowheads="1"/>
                      </p:cNvPicPr>
                      <p:nvPr/>
                    </p:nvPicPr>
                    <p:blipFill>
                      <a:blip r:embed="rId38"/>
                      <a:srcRect/>
                      <a:stretch>
                        <a:fillRect/>
                      </a:stretch>
                    </p:blipFill>
                    <p:spPr bwMode="auto">
                      <a:xfrm>
                        <a:off x="9394825" y="3527425"/>
                        <a:ext cx="30099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nvPr>
        </p:nvGraphicFramePr>
        <p:xfrm>
          <a:off x="12857163" y="4233863"/>
          <a:ext cx="1622425" cy="800100"/>
        </p:xfrm>
        <a:graphic>
          <a:graphicData uri="http://schemas.openxmlformats.org/presentationml/2006/ole">
            <mc:AlternateContent xmlns:mc="http://schemas.openxmlformats.org/markup-compatibility/2006">
              <mc:Choice xmlns:v="urn:schemas-microsoft-com:vml" Requires="v">
                <p:oleObj spid="_x0000_s2292692" name="Equation" r:id="rId39" imgW="1612800" imgH="799920" progId="Equation.DSMT4">
                  <p:embed/>
                </p:oleObj>
              </mc:Choice>
              <mc:Fallback>
                <p:oleObj name="Equation" r:id="rId39" imgW="1612800" imgH="799920" progId="Equation.DSMT4">
                  <p:embed/>
                  <p:pic>
                    <p:nvPicPr>
                      <p:cNvPr id="11" name="Object 10"/>
                      <p:cNvPicPr>
                        <a:picLocks noChangeAspect="1" noChangeArrowheads="1"/>
                      </p:cNvPicPr>
                      <p:nvPr/>
                    </p:nvPicPr>
                    <p:blipFill>
                      <a:blip r:embed="rId40"/>
                      <a:srcRect/>
                      <a:stretch>
                        <a:fillRect/>
                      </a:stretch>
                    </p:blipFill>
                    <p:spPr bwMode="auto">
                      <a:xfrm>
                        <a:off x="12857163" y="4233863"/>
                        <a:ext cx="16224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28"/>
          <p:cNvGraphicFramePr>
            <a:graphicFrameLocks noChangeAspect="1"/>
          </p:cNvGraphicFramePr>
          <p:nvPr>
            <p:extLst/>
          </p:nvPr>
        </p:nvGraphicFramePr>
        <p:xfrm>
          <a:off x="9347200" y="4244975"/>
          <a:ext cx="3238500" cy="901700"/>
        </p:xfrm>
        <a:graphic>
          <a:graphicData uri="http://schemas.openxmlformats.org/presentationml/2006/ole">
            <mc:AlternateContent xmlns:mc="http://schemas.openxmlformats.org/markup-compatibility/2006">
              <mc:Choice xmlns:v="urn:schemas-microsoft-com:vml" Requires="v">
                <p:oleObj spid="_x0000_s2292693" name="Equation" r:id="rId41" imgW="3238200" imgH="901440" progId="Equation.DSMT4">
                  <p:embed/>
                </p:oleObj>
              </mc:Choice>
              <mc:Fallback>
                <p:oleObj name="Equation" r:id="rId41" imgW="3238200" imgH="901440" progId="Equation.DSMT4">
                  <p:embed/>
                  <p:pic>
                    <p:nvPicPr>
                      <p:cNvPr id="29" name="Object 28"/>
                      <p:cNvPicPr>
                        <a:picLocks noChangeAspect="1" noChangeArrowheads="1"/>
                      </p:cNvPicPr>
                      <p:nvPr/>
                    </p:nvPicPr>
                    <p:blipFill>
                      <a:blip r:embed="rId42"/>
                      <a:srcRect/>
                      <a:stretch>
                        <a:fillRect/>
                      </a:stretch>
                    </p:blipFill>
                    <p:spPr bwMode="auto">
                      <a:xfrm>
                        <a:off x="9347200" y="4244975"/>
                        <a:ext cx="32385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29"/>
          <p:cNvGraphicFramePr>
            <a:graphicFrameLocks noChangeAspect="1"/>
          </p:cNvGraphicFramePr>
          <p:nvPr>
            <p:extLst/>
          </p:nvPr>
        </p:nvGraphicFramePr>
        <p:xfrm>
          <a:off x="9467641" y="5332621"/>
          <a:ext cx="4216400" cy="1092200"/>
        </p:xfrm>
        <a:graphic>
          <a:graphicData uri="http://schemas.openxmlformats.org/presentationml/2006/ole">
            <mc:AlternateContent xmlns:mc="http://schemas.openxmlformats.org/markup-compatibility/2006">
              <mc:Choice xmlns:v="urn:schemas-microsoft-com:vml" Requires="v">
                <p:oleObj spid="_x0000_s2292694" name="Equation" r:id="rId43" imgW="4216320" imgH="1091880" progId="Equation.DSMT4">
                  <p:embed/>
                </p:oleObj>
              </mc:Choice>
              <mc:Fallback>
                <p:oleObj name="Equation" r:id="rId43" imgW="4216320" imgH="1091880" progId="Equation.DSMT4">
                  <p:embed/>
                  <p:pic>
                    <p:nvPicPr>
                      <p:cNvPr id="30" name="Object 29"/>
                      <p:cNvPicPr>
                        <a:picLocks noChangeAspect="1" noChangeArrowheads="1"/>
                      </p:cNvPicPr>
                      <p:nvPr/>
                    </p:nvPicPr>
                    <p:blipFill>
                      <a:blip r:embed="rId44"/>
                      <a:srcRect/>
                      <a:stretch>
                        <a:fillRect/>
                      </a:stretch>
                    </p:blipFill>
                    <p:spPr bwMode="auto">
                      <a:xfrm>
                        <a:off x="9467641" y="5332621"/>
                        <a:ext cx="4216400"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30"/>
          <p:cNvGraphicFramePr>
            <a:graphicFrameLocks noChangeAspect="1"/>
          </p:cNvGraphicFramePr>
          <p:nvPr>
            <p:extLst/>
          </p:nvPr>
        </p:nvGraphicFramePr>
        <p:xfrm>
          <a:off x="9714362" y="7186853"/>
          <a:ext cx="3733800" cy="2679700"/>
        </p:xfrm>
        <a:graphic>
          <a:graphicData uri="http://schemas.openxmlformats.org/presentationml/2006/ole">
            <mc:AlternateContent xmlns:mc="http://schemas.openxmlformats.org/markup-compatibility/2006">
              <mc:Choice xmlns:v="urn:schemas-microsoft-com:vml" Requires="v">
                <p:oleObj spid="_x0000_s2292695" name="Equation" r:id="rId45" imgW="3733560" imgH="2679480" progId="Equation.DSMT4">
                  <p:embed/>
                </p:oleObj>
              </mc:Choice>
              <mc:Fallback>
                <p:oleObj name="Equation" r:id="rId45" imgW="3733560" imgH="2679480" progId="Equation.DSMT4">
                  <p:embed/>
                  <p:pic>
                    <p:nvPicPr>
                      <p:cNvPr id="31" name="Object 30"/>
                      <p:cNvPicPr>
                        <a:picLocks noChangeAspect="1" noChangeArrowheads="1"/>
                      </p:cNvPicPr>
                      <p:nvPr/>
                    </p:nvPicPr>
                    <p:blipFill>
                      <a:blip r:embed="rId46"/>
                      <a:srcRect/>
                      <a:stretch>
                        <a:fillRect/>
                      </a:stretch>
                    </p:blipFill>
                    <p:spPr bwMode="auto">
                      <a:xfrm>
                        <a:off x="9714362" y="7186853"/>
                        <a:ext cx="3733800"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33"/>
          <p:cNvGraphicFramePr>
            <a:graphicFrameLocks noChangeAspect="1"/>
          </p:cNvGraphicFramePr>
          <p:nvPr>
            <p:extLst/>
          </p:nvPr>
        </p:nvGraphicFramePr>
        <p:xfrm>
          <a:off x="6383338" y="9632950"/>
          <a:ext cx="647700" cy="736600"/>
        </p:xfrm>
        <a:graphic>
          <a:graphicData uri="http://schemas.openxmlformats.org/presentationml/2006/ole">
            <mc:AlternateContent xmlns:mc="http://schemas.openxmlformats.org/markup-compatibility/2006">
              <mc:Choice xmlns:v="urn:schemas-microsoft-com:vml" Requires="v">
                <p:oleObj spid="_x0000_s2292696" name="Equation" r:id="rId47" imgW="647640" imgH="736560" progId="Equation.DSMT4">
                  <p:embed/>
                </p:oleObj>
              </mc:Choice>
              <mc:Fallback>
                <p:oleObj name="Equation" r:id="rId47" imgW="647640" imgH="736560" progId="Equation.DSMT4">
                  <p:embed/>
                  <p:pic>
                    <p:nvPicPr>
                      <p:cNvPr id="34" name="Object 33"/>
                      <p:cNvPicPr>
                        <a:picLocks noChangeAspect="1" noChangeArrowheads="1"/>
                      </p:cNvPicPr>
                      <p:nvPr/>
                    </p:nvPicPr>
                    <p:blipFill>
                      <a:blip r:embed="rId48"/>
                      <a:srcRect/>
                      <a:stretch>
                        <a:fillRect/>
                      </a:stretch>
                    </p:blipFill>
                    <p:spPr bwMode="auto">
                      <a:xfrm>
                        <a:off x="6383338" y="9632950"/>
                        <a:ext cx="6477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36"/>
          <p:cNvGraphicFramePr>
            <a:graphicFrameLocks noChangeAspect="1"/>
          </p:cNvGraphicFramePr>
          <p:nvPr>
            <p:extLst/>
          </p:nvPr>
        </p:nvGraphicFramePr>
        <p:xfrm>
          <a:off x="6329363" y="-1525588"/>
          <a:ext cx="1520825" cy="800100"/>
        </p:xfrm>
        <a:graphic>
          <a:graphicData uri="http://schemas.openxmlformats.org/presentationml/2006/ole">
            <mc:AlternateContent xmlns:mc="http://schemas.openxmlformats.org/markup-compatibility/2006">
              <mc:Choice xmlns:v="urn:schemas-microsoft-com:vml" Requires="v">
                <p:oleObj spid="_x0000_s2292697" name="Equation" r:id="rId49" imgW="1511280" imgH="799920" progId="Equation.DSMT4">
                  <p:embed/>
                </p:oleObj>
              </mc:Choice>
              <mc:Fallback>
                <p:oleObj name="Equation" r:id="rId49" imgW="1511280" imgH="799920" progId="Equation.DSMT4">
                  <p:embed/>
                  <p:pic>
                    <p:nvPicPr>
                      <p:cNvPr id="37" name="Object 36"/>
                      <p:cNvPicPr>
                        <a:picLocks noChangeAspect="1" noChangeArrowheads="1"/>
                      </p:cNvPicPr>
                      <p:nvPr/>
                    </p:nvPicPr>
                    <p:blipFill>
                      <a:blip r:embed="rId50"/>
                      <a:srcRect/>
                      <a:stretch>
                        <a:fillRect/>
                      </a:stretch>
                    </p:blipFill>
                    <p:spPr bwMode="auto">
                      <a:xfrm>
                        <a:off x="6329363" y="-1525588"/>
                        <a:ext cx="1520825" cy="8001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76666038"/>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pC</a:t>
            </a:r>
            <a:r>
              <a:rPr lang="en-US" dirty="0" smtClean="0"/>
              <a:t>*: A dimensionless measure of removal efficiency</a:t>
            </a:r>
            <a:endParaRPr lang="en-US" dirty="0"/>
          </a:p>
        </p:txBody>
      </p:sp>
      <p:sp>
        <p:nvSpPr>
          <p:cNvPr id="3" name="Content Placeholder 2"/>
          <p:cNvSpPr>
            <a:spLocks noGrp="1"/>
          </p:cNvSpPr>
          <p:nvPr>
            <p:ph idx="1"/>
          </p:nvPr>
        </p:nvSpPr>
        <p:spPr/>
        <p:txBody>
          <a:bodyPr/>
          <a:lstStyle/>
          <a:p>
            <a:r>
              <a:rPr lang="en-US" dirty="0" smtClean="0"/>
              <a:t>Sloppy parlance… log removal</a:t>
            </a:r>
          </a:p>
          <a:p>
            <a:r>
              <a:rPr lang="en-US" dirty="0" smtClean="0"/>
              <a:t>What is the target effluent turbidity for a water treatment plant?</a:t>
            </a:r>
          </a:p>
          <a:p>
            <a:r>
              <a:rPr lang="en-US" dirty="0" smtClean="0"/>
              <a:t>What is </a:t>
            </a:r>
            <a:r>
              <a:rPr lang="en-US" dirty="0" err="1" smtClean="0"/>
              <a:t>pC</a:t>
            </a:r>
            <a:r>
              <a:rPr lang="en-US" dirty="0" smtClean="0"/>
              <a:t>* for a water treatment plant treating 300 NTU water?</a:t>
            </a:r>
          </a:p>
          <a:p>
            <a:pPr lvl="1"/>
            <a:r>
              <a:rPr lang="en-US" dirty="0" smtClean="0"/>
              <a:t>What is required effluent turbidity?</a:t>
            </a:r>
          </a:p>
          <a:p>
            <a:pPr lvl="1"/>
            <a:r>
              <a:rPr lang="en-US" dirty="0" smtClean="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can test the collision models with laboratory data</a:t>
            </a:r>
            <a:endParaRPr lang="en-US" dirty="0"/>
          </a:p>
        </p:txBody>
      </p:sp>
      <p:sp>
        <p:nvSpPr>
          <p:cNvPr id="3" name="Content Placeholder 2"/>
          <p:cNvSpPr>
            <a:spLocks noGrp="1"/>
          </p:cNvSpPr>
          <p:nvPr>
            <p:ph idx="1"/>
          </p:nvPr>
        </p:nvSpPr>
        <p:spPr>
          <a:xfrm>
            <a:off x="457200" y="3864634"/>
            <a:ext cx="8229600" cy="2261529"/>
          </a:xfrm>
        </p:spPr>
        <p:txBody>
          <a:bodyPr/>
          <a:lstStyle/>
          <a:p>
            <a:r>
              <a:rPr lang="en-US" dirty="0" smtClean="0"/>
              <a:t>Data will converge if we choose the right dimensionless grouping</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013980738"/>
              </p:ext>
            </p:extLst>
          </p:nvPr>
        </p:nvGraphicFramePr>
        <p:xfrm>
          <a:off x="631825" y="2255838"/>
          <a:ext cx="2922588" cy="684212"/>
        </p:xfrm>
        <a:graphic>
          <a:graphicData uri="http://schemas.openxmlformats.org/presentationml/2006/ole">
            <mc:AlternateContent xmlns:mc="http://schemas.openxmlformats.org/markup-compatibility/2006">
              <mc:Choice xmlns:v="urn:schemas-microsoft-com:vml" Requires="v">
                <p:oleObj spid="_x0000_s2304089" name="Equation" r:id="rId3" imgW="3898800" imgH="914400" progId="Equation.DSMT4">
                  <p:embed/>
                </p:oleObj>
              </mc:Choice>
              <mc:Fallback>
                <p:oleObj name="Equation" r:id="rId3" imgW="3898800" imgH="914400" progId="Equation.DSMT4">
                  <p:embed/>
                  <p:pic>
                    <p:nvPicPr>
                      <p:cNvPr id="0" name="Object 27"/>
                      <p:cNvPicPr>
                        <a:picLocks noChangeAspect="1" noChangeArrowheads="1"/>
                      </p:cNvPicPr>
                      <p:nvPr/>
                    </p:nvPicPr>
                    <p:blipFill>
                      <a:blip r:embed="rId4"/>
                      <a:srcRect/>
                      <a:stretch>
                        <a:fillRect/>
                      </a:stretch>
                    </p:blipFill>
                    <p:spPr bwMode="auto">
                      <a:xfrm>
                        <a:off x="631825" y="2255838"/>
                        <a:ext cx="2922588"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931514001"/>
              </p:ext>
            </p:extLst>
          </p:nvPr>
        </p:nvGraphicFramePr>
        <p:xfrm>
          <a:off x="4951413" y="2333625"/>
          <a:ext cx="2524125" cy="400050"/>
        </p:xfrm>
        <a:graphic>
          <a:graphicData uri="http://schemas.openxmlformats.org/presentationml/2006/ole">
            <mc:AlternateContent xmlns:mc="http://schemas.openxmlformats.org/markup-compatibility/2006">
              <mc:Choice xmlns:v="urn:schemas-microsoft-com:vml" Requires="v">
                <p:oleObj spid="_x0000_s2304090" name="Equation" r:id="rId5" imgW="3365280" imgH="533160" progId="Equation.DSMT4">
                  <p:embed/>
                </p:oleObj>
              </mc:Choice>
              <mc:Fallback>
                <p:oleObj name="Equation" r:id="rId5" imgW="3365280" imgH="533160" progId="Equation.DSMT4">
                  <p:embed/>
                  <p:pic>
                    <p:nvPicPr>
                      <p:cNvPr id="0" name="Object 16"/>
                      <p:cNvPicPr>
                        <a:picLocks noChangeAspect="1" noChangeArrowheads="1"/>
                      </p:cNvPicPr>
                      <p:nvPr/>
                    </p:nvPicPr>
                    <p:blipFill>
                      <a:blip r:embed="rId6"/>
                      <a:srcRect/>
                      <a:stretch>
                        <a:fillRect/>
                      </a:stretch>
                    </p:blipFill>
                    <p:spPr bwMode="auto">
                      <a:xfrm>
                        <a:off x="4951413" y="2333625"/>
                        <a:ext cx="2524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54457540"/>
              </p:ext>
            </p:extLst>
          </p:nvPr>
        </p:nvGraphicFramePr>
        <p:xfrm>
          <a:off x="1579563" y="1695450"/>
          <a:ext cx="1028700" cy="406400"/>
        </p:xfrm>
        <a:graphic>
          <a:graphicData uri="http://schemas.openxmlformats.org/presentationml/2006/ole">
            <mc:AlternateContent xmlns:mc="http://schemas.openxmlformats.org/markup-compatibility/2006">
              <mc:Choice xmlns:v="urn:schemas-microsoft-com:vml" Requires="v">
                <p:oleObj spid="_x0000_s2304091" name="Equation" r:id="rId7" imgW="1028520" imgH="406080" progId="Equation.DSMT4">
                  <p:embed/>
                </p:oleObj>
              </mc:Choice>
              <mc:Fallback>
                <p:oleObj name="Equation" r:id="rId7" imgW="1028520" imgH="406080" progId="Equation.DSMT4">
                  <p:embed/>
                  <p:pic>
                    <p:nvPicPr>
                      <p:cNvPr id="0" name="Object 7"/>
                      <p:cNvPicPr>
                        <a:picLocks noChangeAspect="1" noChangeArrowheads="1"/>
                      </p:cNvPicPr>
                      <p:nvPr/>
                    </p:nvPicPr>
                    <p:blipFill>
                      <a:blip r:embed="rId8"/>
                      <a:srcRect/>
                      <a:stretch>
                        <a:fillRect/>
                      </a:stretch>
                    </p:blipFill>
                    <p:spPr bwMode="auto">
                      <a:xfrm>
                        <a:off x="1579563" y="1695450"/>
                        <a:ext cx="1028700" cy="40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142257507"/>
              </p:ext>
            </p:extLst>
          </p:nvPr>
        </p:nvGraphicFramePr>
        <p:xfrm>
          <a:off x="5626100" y="1709738"/>
          <a:ext cx="1104900" cy="406400"/>
        </p:xfrm>
        <a:graphic>
          <a:graphicData uri="http://schemas.openxmlformats.org/presentationml/2006/ole">
            <mc:AlternateContent xmlns:mc="http://schemas.openxmlformats.org/markup-compatibility/2006">
              <mc:Choice xmlns:v="urn:schemas-microsoft-com:vml" Requires="v">
                <p:oleObj spid="_x0000_s2304092" name="Equation" r:id="rId9" imgW="1104840" imgH="406080" progId="Equation.DSMT4">
                  <p:embed/>
                </p:oleObj>
              </mc:Choice>
              <mc:Fallback>
                <p:oleObj name="Equation" r:id="rId9" imgW="1104840" imgH="406080" progId="Equation.DSMT4">
                  <p:embed/>
                  <p:pic>
                    <p:nvPicPr>
                      <p:cNvPr id="0" name="Object 35"/>
                      <p:cNvPicPr>
                        <a:picLocks noChangeAspect="1" noChangeArrowheads="1"/>
                      </p:cNvPicPr>
                      <p:nvPr/>
                    </p:nvPicPr>
                    <p:blipFill>
                      <a:blip r:embed="rId10"/>
                      <a:srcRect/>
                      <a:stretch>
                        <a:fillRect/>
                      </a:stretch>
                    </p:blipFill>
                    <p:spPr bwMode="auto">
                      <a:xfrm>
                        <a:off x="5626100" y="1709738"/>
                        <a:ext cx="1104900" cy="40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0">
            <a:hlinkClick r:id="" action="ppaction://ole?verb=0"/>
          </p:cNvPr>
          <p:cNvGraphicFramePr>
            <a:graphicFrameLocks/>
          </p:cNvGraphicFramePr>
          <p:nvPr>
            <p:extLst>
              <p:ext uri="{D42A27DB-BD31-4B8C-83A1-F6EECF244321}">
                <p14:modId xmlns:p14="http://schemas.microsoft.com/office/powerpoint/2010/main" val="3987118300"/>
              </p:ext>
            </p:extLst>
          </p:nvPr>
        </p:nvGraphicFramePr>
        <p:xfrm>
          <a:off x="8044851" y="3024009"/>
          <a:ext cx="1016000" cy="893762"/>
        </p:xfrm>
        <a:graphic>
          <a:graphicData uri="http://schemas.openxmlformats.org/presentationml/2006/ole">
            <mc:AlternateContent xmlns:mc="http://schemas.openxmlformats.org/markup-compatibility/2006">
              <mc:Choice xmlns:v="urn:schemas-microsoft-com:vml" Requires="v">
                <p:oleObj spid="_x0000_s2304093" name="Equation" r:id="rId11" imgW="1015920" imgH="888840" progId="Equation.DSMT4">
                  <p:embed/>
                </p:oleObj>
              </mc:Choice>
              <mc:Fallback>
                <p:oleObj name="Equation" r:id="rId11" imgW="1015920" imgH="888840" progId="Equation.DSMT4">
                  <p:embed/>
                  <p:pic>
                    <p:nvPicPr>
                      <p:cNvPr id="0" name="Object 1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44851" y="3024009"/>
                        <a:ext cx="1016000" cy="893762"/>
                      </a:xfrm>
                      <a:prstGeom prst="rect">
                        <a:avLst/>
                      </a:prstGeom>
                      <a:noFill/>
                      <a:ln>
                        <a:noFill/>
                      </a:ln>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467588864"/>
              </p:ext>
            </p:extLst>
          </p:nvPr>
        </p:nvGraphicFramePr>
        <p:xfrm>
          <a:off x="4940300" y="3170238"/>
          <a:ext cx="2476500" cy="685800"/>
        </p:xfrm>
        <a:graphic>
          <a:graphicData uri="http://schemas.openxmlformats.org/presentationml/2006/ole">
            <mc:AlternateContent xmlns:mc="http://schemas.openxmlformats.org/markup-compatibility/2006">
              <mc:Choice xmlns:v="urn:schemas-microsoft-com:vml" Requires="v">
                <p:oleObj spid="_x0000_s2304094" name="Equation" r:id="rId13" imgW="3301920" imgH="914400" progId="Equation.DSMT4">
                  <p:embed/>
                </p:oleObj>
              </mc:Choice>
              <mc:Fallback>
                <p:oleObj name="Equation" r:id="rId13" imgW="3301920" imgH="914400" progId="Equation.DSMT4">
                  <p:embed/>
                  <p:pic>
                    <p:nvPicPr>
                      <p:cNvPr id="0" name=""/>
                      <p:cNvPicPr>
                        <a:picLocks noChangeAspect="1" noChangeArrowheads="1"/>
                      </p:cNvPicPr>
                      <p:nvPr/>
                    </p:nvPicPr>
                    <p:blipFill>
                      <a:blip r:embed="rId14"/>
                      <a:srcRect/>
                      <a:stretch>
                        <a:fillRect/>
                      </a:stretch>
                    </p:blipFill>
                    <p:spPr bwMode="auto">
                      <a:xfrm>
                        <a:off x="4940300" y="3170238"/>
                        <a:ext cx="24765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736623677"/>
              </p:ext>
            </p:extLst>
          </p:nvPr>
        </p:nvGraphicFramePr>
        <p:xfrm>
          <a:off x="679450" y="3219450"/>
          <a:ext cx="2827338" cy="684213"/>
        </p:xfrm>
        <a:graphic>
          <a:graphicData uri="http://schemas.openxmlformats.org/presentationml/2006/ole">
            <mc:AlternateContent xmlns:mc="http://schemas.openxmlformats.org/markup-compatibility/2006">
              <mc:Choice xmlns:v="urn:schemas-microsoft-com:vml" Requires="v">
                <p:oleObj spid="_x0000_s2304095" name="Equation" r:id="rId15" imgW="3771720" imgH="914400" progId="Equation.DSMT4">
                  <p:embed/>
                </p:oleObj>
              </mc:Choice>
              <mc:Fallback>
                <p:oleObj name="Equation" r:id="rId15" imgW="3771720" imgH="914400" progId="Equation.DSMT4">
                  <p:embed/>
                  <p:pic>
                    <p:nvPicPr>
                      <p:cNvPr id="0" name=""/>
                      <p:cNvPicPr>
                        <a:picLocks noChangeAspect="1" noChangeArrowheads="1"/>
                      </p:cNvPicPr>
                      <p:nvPr/>
                    </p:nvPicPr>
                    <p:blipFill>
                      <a:blip r:embed="rId16"/>
                      <a:srcRect/>
                      <a:stretch>
                        <a:fillRect/>
                      </a:stretch>
                    </p:blipFill>
                    <p:spPr bwMode="auto">
                      <a:xfrm>
                        <a:off x="679450" y="3219450"/>
                        <a:ext cx="2827338"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4008434836"/>
              </p:ext>
            </p:extLst>
          </p:nvPr>
        </p:nvGraphicFramePr>
        <p:xfrm>
          <a:off x="1204913" y="4873625"/>
          <a:ext cx="1778000" cy="684213"/>
        </p:xfrm>
        <a:graphic>
          <a:graphicData uri="http://schemas.openxmlformats.org/presentationml/2006/ole">
            <mc:AlternateContent xmlns:mc="http://schemas.openxmlformats.org/markup-compatibility/2006">
              <mc:Choice xmlns:v="urn:schemas-microsoft-com:vml" Requires="v">
                <p:oleObj spid="_x0000_s2304096" name="Equation" r:id="rId17" imgW="2374560" imgH="914400" progId="Equation.DSMT4">
                  <p:embed/>
                </p:oleObj>
              </mc:Choice>
              <mc:Fallback>
                <p:oleObj name="Equation" r:id="rId17" imgW="2374560" imgH="914400" progId="Equation.DSMT4">
                  <p:embed/>
                  <p:pic>
                    <p:nvPicPr>
                      <p:cNvPr id="0" name=""/>
                      <p:cNvPicPr>
                        <a:picLocks noChangeAspect="1" noChangeArrowheads="1"/>
                      </p:cNvPicPr>
                      <p:nvPr/>
                    </p:nvPicPr>
                    <p:blipFill>
                      <a:blip r:embed="rId18"/>
                      <a:srcRect/>
                      <a:stretch>
                        <a:fillRect/>
                      </a:stretch>
                    </p:blipFill>
                    <p:spPr bwMode="auto">
                      <a:xfrm>
                        <a:off x="1204913" y="4873625"/>
                        <a:ext cx="17780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797681934"/>
              </p:ext>
            </p:extLst>
          </p:nvPr>
        </p:nvGraphicFramePr>
        <p:xfrm>
          <a:off x="5313363" y="4849813"/>
          <a:ext cx="1781175" cy="685800"/>
        </p:xfrm>
        <a:graphic>
          <a:graphicData uri="http://schemas.openxmlformats.org/presentationml/2006/ole">
            <mc:AlternateContent xmlns:mc="http://schemas.openxmlformats.org/markup-compatibility/2006">
              <mc:Choice xmlns:v="urn:schemas-microsoft-com:vml" Requires="v">
                <p:oleObj spid="_x0000_s2304097" name="Equation" r:id="rId19" imgW="2374560" imgH="914400" progId="Equation.DSMT4">
                  <p:embed/>
                </p:oleObj>
              </mc:Choice>
              <mc:Fallback>
                <p:oleObj name="Equation" r:id="rId19" imgW="2374560" imgH="914400" progId="Equation.DSMT4">
                  <p:embed/>
                  <p:pic>
                    <p:nvPicPr>
                      <p:cNvPr id="0" name=""/>
                      <p:cNvPicPr>
                        <a:picLocks noChangeAspect="1" noChangeArrowheads="1"/>
                      </p:cNvPicPr>
                      <p:nvPr/>
                    </p:nvPicPr>
                    <p:blipFill>
                      <a:blip r:embed="rId20"/>
                      <a:srcRect/>
                      <a:stretch>
                        <a:fillRect/>
                      </a:stretch>
                    </p:blipFill>
                    <p:spPr bwMode="auto">
                      <a:xfrm>
                        <a:off x="5313363" y="4849813"/>
                        <a:ext cx="17811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754954057"/>
              </p:ext>
            </p:extLst>
          </p:nvPr>
        </p:nvGraphicFramePr>
        <p:xfrm>
          <a:off x="1957388" y="5783263"/>
          <a:ext cx="731837" cy="636587"/>
        </p:xfrm>
        <a:graphic>
          <a:graphicData uri="http://schemas.openxmlformats.org/presentationml/2006/ole">
            <mc:AlternateContent xmlns:mc="http://schemas.openxmlformats.org/markup-compatibility/2006">
              <mc:Choice xmlns:v="urn:schemas-microsoft-com:vml" Requires="v">
                <p:oleObj spid="_x0000_s2304098" name="Equation" r:id="rId21" imgW="977760" imgH="850680" progId="Equation.DSMT4">
                  <p:embed/>
                </p:oleObj>
              </mc:Choice>
              <mc:Fallback>
                <p:oleObj name="Equation" r:id="rId21" imgW="977760" imgH="850680" progId="Equation.DSMT4">
                  <p:embed/>
                  <p:pic>
                    <p:nvPicPr>
                      <p:cNvPr id="0" name=""/>
                      <p:cNvPicPr>
                        <a:picLocks noChangeAspect="1" noChangeArrowheads="1"/>
                      </p:cNvPicPr>
                      <p:nvPr/>
                    </p:nvPicPr>
                    <p:blipFill>
                      <a:blip r:embed="rId22"/>
                      <a:srcRect/>
                      <a:stretch>
                        <a:fillRect/>
                      </a:stretch>
                    </p:blipFill>
                    <p:spPr bwMode="auto">
                      <a:xfrm>
                        <a:off x="1957388" y="5783263"/>
                        <a:ext cx="73183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163186938"/>
              </p:ext>
            </p:extLst>
          </p:nvPr>
        </p:nvGraphicFramePr>
        <p:xfrm>
          <a:off x="6205538" y="5767388"/>
          <a:ext cx="733425" cy="638175"/>
        </p:xfrm>
        <a:graphic>
          <a:graphicData uri="http://schemas.openxmlformats.org/presentationml/2006/ole">
            <mc:AlternateContent xmlns:mc="http://schemas.openxmlformats.org/markup-compatibility/2006">
              <mc:Choice xmlns:v="urn:schemas-microsoft-com:vml" Requires="v">
                <p:oleObj spid="_x0000_s2304099" name="Equation" r:id="rId23" imgW="977760" imgH="850680" progId="Equation.DSMT4">
                  <p:embed/>
                </p:oleObj>
              </mc:Choice>
              <mc:Fallback>
                <p:oleObj name="Equation" r:id="rId23" imgW="977760" imgH="850680" progId="Equation.DSMT4">
                  <p:embed/>
                  <p:pic>
                    <p:nvPicPr>
                      <p:cNvPr id="0" name=""/>
                      <p:cNvPicPr>
                        <a:picLocks noChangeAspect="1" noChangeArrowheads="1"/>
                      </p:cNvPicPr>
                      <p:nvPr/>
                    </p:nvPicPr>
                    <p:blipFill>
                      <a:blip r:embed="rId24"/>
                      <a:srcRect/>
                      <a:stretch>
                        <a:fillRect/>
                      </a:stretch>
                    </p:blipFill>
                    <p:spPr bwMode="auto">
                      <a:xfrm>
                        <a:off x="6205538" y="5767388"/>
                        <a:ext cx="7334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p:cNvSpPr txBox="1"/>
          <p:nvPr/>
        </p:nvSpPr>
        <p:spPr>
          <a:xfrm>
            <a:off x="241540" y="6262777"/>
            <a:ext cx="8634095" cy="523220"/>
          </a:xfrm>
          <a:prstGeom prst="rect">
            <a:avLst/>
          </a:prstGeom>
          <a:noFill/>
        </p:spPr>
        <p:txBody>
          <a:bodyPr wrap="none" rtlCol="0">
            <a:spAutoFit/>
          </a:bodyPr>
          <a:lstStyle/>
          <a:p>
            <a:r>
              <a:rPr lang="en-US" dirty="0" smtClean="0"/>
              <a:t>Plot performance as a function of this dimensionless group</a:t>
            </a:r>
            <a:endParaRPr lang="en-US" dirty="0"/>
          </a:p>
        </p:txBody>
      </p:sp>
    </p:spTree>
    <p:extLst>
      <p:ext uri="{BB962C8B-B14F-4D97-AF65-F5344CB8AC3E}">
        <p14:creationId xmlns:p14="http://schemas.microsoft.com/office/powerpoint/2010/main" val="386226189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smtClean="0"/>
              <a:t>The Challenge of Flocculation</a:t>
            </a:r>
            <a:endParaRPr lang="en-US" dirty="0"/>
          </a:p>
        </p:txBody>
      </p:sp>
      <p:sp>
        <p:nvSpPr>
          <p:cNvPr id="46083" name="Rectangle 3"/>
          <p:cNvSpPr>
            <a:spLocks noGrp="1" noChangeArrowheads="1"/>
          </p:cNvSpPr>
          <p:nvPr>
            <p:ph idx="1"/>
          </p:nvPr>
        </p:nvSpPr>
        <p:spPr/>
        <p:txBody>
          <a:bodyPr/>
          <a:lstStyle/>
          <a:p>
            <a:pPr>
              <a:lnSpc>
                <a:spcPct val="80000"/>
              </a:lnSpc>
            </a:pPr>
            <a:r>
              <a:rPr lang="en-US" dirty="0" smtClean="0"/>
              <a:t>We would like to know</a:t>
            </a:r>
          </a:p>
          <a:p>
            <a:pPr lvl="1">
              <a:lnSpc>
                <a:spcPct val="80000"/>
              </a:lnSpc>
            </a:pPr>
            <a:r>
              <a:rPr lang="en-US" dirty="0" smtClean="0"/>
              <a:t>How do particles make contact to aggregate?</a:t>
            </a:r>
          </a:p>
          <a:p>
            <a:pPr lvl="1">
              <a:lnSpc>
                <a:spcPct val="80000"/>
              </a:lnSpc>
            </a:pPr>
            <a:r>
              <a:rPr lang="en-US" dirty="0" smtClean="0"/>
              <a:t>What determines the time required for two flocs to collide? (flocculation rate)</a:t>
            </a:r>
          </a:p>
          <a:p>
            <a:pPr lvl="1">
              <a:lnSpc>
                <a:spcPct val="80000"/>
              </a:lnSpc>
            </a:pPr>
            <a:r>
              <a:rPr lang="en-US" dirty="0" smtClean="0"/>
              <a:t>How would you design a flocculator for a target settled water turbidity?</a:t>
            </a:r>
          </a:p>
          <a:p>
            <a:pPr lvl="1">
              <a:lnSpc>
                <a:spcPct val="80000"/>
              </a:lnSpc>
            </a:pPr>
            <a:r>
              <a:rPr lang="en-US" dirty="0" smtClean="0"/>
              <a:t>How strong are flocs?</a:t>
            </a:r>
          </a:p>
          <a:p>
            <a:pPr>
              <a:lnSpc>
                <a:spcPct val="80000"/>
              </a:lnSpc>
            </a:pPr>
            <a:r>
              <a:rPr lang="en-US" dirty="0" smtClean="0"/>
              <a:t>The challenge of the large changes in scale</a:t>
            </a:r>
          </a:p>
          <a:p>
            <a:pPr lvl="1">
              <a:lnSpc>
                <a:spcPct val="80000"/>
              </a:lnSpc>
            </a:pPr>
            <a:r>
              <a:rPr lang="en-US" dirty="0" smtClean="0"/>
              <a:t>The Al(OH)</a:t>
            </a:r>
            <a:r>
              <a:rPr lang="en-US" baseline="-25000" dirty="0" smtClean="0"/>
              <a:t>3</a:t>
            </a:r>
            <a:r>
              <a:rPr lang="en-US" dirty="0" smtClean="0"/>
              <a:t> nanoparticles begin at a scale of 10 to 100 nanometers</a:t>
            </a:r>
          </a:p>
          <a:p>
            <a:pPr lvl="1">
              <a:lnSpc>
                <a:spcPct val="80000"/>
              </a:lnSpc>
            </a:pPr>
            <a:r>
              <a:rPr lang="en-US" dirty="0" smtClean="0"/>
              <a:t>Flocs end at a scale of 100 micrometers</a:t>
            </a:r>
          </a:p>
          <a:p>
            <a:pPr lvl="1">
              <a:lnSpc>
                <a:spcPct val="80000"/>
              </a:lnSpc>
            </a:pPr>
            <a:r>
              <a:rPr lang="en-US" dirty="0" smtClean="0"/>
              <a:t>Flocculators are meters long</a:t>
            </a:r>
          </a:p>
          <a:p>
            <a:pPr lvl="1">
              <a:lnSpc>
                <a:spcPct val="80000"/>
              </a:lnSpc>
            </a:pPr>
            <a:endParaRPr lang="en-US" dirty="0"/>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smtClean="0"/>
              <a:t>Coiled Tube </a:t>
            </a:r>
            <a:r>
              <a:rPr lang="en-US" sz="3200" b="1" u="sng" dirty="0" smtClean="0"/>
              <a:t>F</a:t>
            </a:r>
            <a:r>
              <a:rPr lang="en-US" sz="3200" dirty="0" smtClean="0"/>
              <a:t>locculation </a:t>
            </a:r>
            <a:r>
              <a:rPr lang="en-US" sz="3200" b="1" u="sng" dirty="0" smtClean="0"/>
              <a:t>Re</a:t>
            </a:r>
            <a:r>
              <a:rPr lang="en-US" sz="3200" dirty="0" smtClean="0"/>
              <a:t>sidual </a:t>
            </a:r>
            <a:r>
              <a:rPr lang="en-US" sz="3200" b="1" u="sng" dirty="0" smtClean="0"/>
              <a:t>T</a:t>
            </a:r>
            <a:r>
              <a:rPr lang="en-US" sz="3200" dirty="0" smtClean="0"/>
              <a:t>urbidity </a:t>
            </a:r>
            <a:r>
              <a:rPr lang="en-US" sz="3200" b="1" u="sng" dirty="0" smtClean="0"/>
              <a:t>A</a:t>
            </a:r>
            <a:r>
              <a:rPr lang="en-US" sz="3200" dirty="0" smtClean="0"/>
              <a:t>nalyzer</a:t>
            </a:r>
            <a:endParaRPr lang="en-US" sz="3200" dirty="0"/>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smtClean="0">
                <a:latin typeface="+mn-lt"/>
              </a:rPr>
              <a:t>Dr. Karen </a:t>
            </a:r>
            <a:r>
              <a:rPr lang="en-US" sz="1600" dirty="0" err="1" smtClean="0">
                <a:latin typeface="+mn-lt"/>
              </a:rPr>
              <a:t>Swetland</a:t>
            </a:r>
            <a:r>
              <a:rPr lang="en-US" sz="1600" dirty="0" smtClean="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Diameter Scaling</a:t>
            </a:r>
            <a:endParaRPr 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smtClean="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5"/>
                <a:stretch>
                  <a:fillRect b="-3409"/>
                </a:stretch>
              </a:blipFill>
            </p:spPr>
            <p:txBody>
              <a:bodyPr/>
              <a:lstStyle/>
              <a:p>
                <a:r>
                  <a:rPr lang="en-US">
                    <a:noFill/>
                  </a:rPr>
                  <a:t> </a:t>
                </a:r>
              </a:p>
            </p:txBody>
          </p:sp>
        </mc:Fallback>
      </mc:AlternateContent>
      <p:graphicFrame>
        <p:nvGraphicFramePr>
          <p:cNvPr id="3" name="Object 2"/>
          <p:cNvGraphicFramePr>
            <a:graphicFrameLocks noChangeAspect="1"/>
          </p:cNvGraphicFramePr>
          <p:nvPr>
            <p:extLst>
              <p:ext uri="{D42A27DB-BD31-4B8C-83A1-F6EECF244321}">
                <p14:modId xmlns:p14="http://schemas.microsoft.com/office/powerpoint/2010/main" val="2064245470"/>
              </p:ext>
            </p:extLst>
          </p:nvPr>
        </p:nvGraphicFramePr>
        <p:xfrm>
          <a:off x="3248025" y="6148388"/>
          <a:ext cx="733425" cy="638175"/>
        </p:xfrm>
        <a:graphic>
          <a:graphicData uri="http://schemas.openxmlformats.org/presentationml/2006/ole">
            <mc:AlternateContent xmlns:mc="http://schemas.openxmlformats.org/markup-compatibility/2006">
              <mc:Choice xmlns:v="urn:schemas-microsoft-com:vml" Requires="v">
                <p:oleObj spid="_x0000_s2268358" name="Equation" r:id="rId6" imgW="977760" imgH="850680" progId="Equation.DSMT4">
                  <p:embed/>
                </p:oleObj>
              </mc:Choice>
              <mc:Fallback>
                <p:oleObj name="Equation" r:id="rId6" imgW="977760" imgH="850680" progId="Equation.DSMT4">
                  <p:embed/>
                  <p:pic>
                    <p:nvPicPr>
                      <p:cNvPr id="0" name="Object 17"/>
                      <p:cNvPicPr>
                        <a:picLocks noChangeAspect="1" noChangeArrowheads="1"/>
                      </p:cNvPicPr>
                      <p:nvPr/>
                    </p:nvPicPr>
                    <p:blipFill>
                      <a:blip r:embed="rId7"/>
                      <a:srcRect/>
                      <a:stretch>
                        <a:fillRect/>
                      </a:stretch>
                    </p:blipFill>
                    <p:spPr bwMode="auto">
                      <a:xfrm>
                        <a:off x="3248025" y="6148388"/>
                        <a:ext cx="733425" cy="638175"/>
                      </a:xfrm>
                      <a:prstGeom prst="rect">
                        <a:avLst/>
                      </a:prstGeom>
                      <a:solidFill>
                        <a:schemeClr val="bg1"/>
                      </a:solid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583691107"/>
              </p:ext>
            </p:extLst>
          </p:nvPr>
        </p:nvGraphicFramePr>
        <p:xfrm>
          <a:off x="3978275" y="1001713"/>
          <a:ext cx="1104900" cy="406400"/>
        </p:xfrm>
        <a:graphic>
          <a:graphicData uri="http://schemas.openxmlformats.org/presentationml/2006/ole">
            <mc:AlternateContent xmlns:mc="http://schemas.openxmlformats.org/markup-compatibility/2006">
              <mc:Choice xmlns:v="urn:schemas-microsoft-com:vml" Requires="v">
                <p:oleObj spid="_x0000_s2268359" name="Equation" r:id="rId8" imgW="1104840" imgH="406080" progId="Equation.DSMT4">
                  <p:embed/>
                </p:oleObj>
              </mc:Choice>
              <mc:Fallback>
                <p:oleObj name="Equation" r:id="rId8" imgW="1104840" imgH="406080" progId="Equation.DSMT4">
                  <p:embed/>
                  <p:pic>
                    <p:nvPicPr>
                      <p:cNvPr id="0" name="Object 6"/>
                      <p:cNvPicPr>
                        <a:picLocks noChangeAspect="1" noChangeArrowheads="1"/>
                      </p:cNvPicPr>
                      <p:nvPr/>
                    </p:nvPicPr>
                    <p:blipFill>
                      <a:blip r:embed="rId9"/>
                      <a:srcRect/>
                      <a:stretch>
                        <a:fillRect/>
                      </a:stretch>
                    </p:blipFill>
                    <p:spPr bwMode="auto">
                      <a:xfrm>
                        <a:off x="3978275" y="1001713"/>
                        <a:ext cx="1104900" cy="40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3003437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Separation Distance Scaling</a:t>
            </a:r>
            <a:endParaRPr lang="en-US"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smtClean="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smtClean="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5"/>
                <a:stretch>
                  <a:fillRect b="-2500"/>
                </a:stretch>
              </a:blipFill>
            </p:spPr>
            <p:txBody>
              <a:bodyPr/>
              <a:lstStyle/>
              <a:p>
                <a:r>
                  <a:rPr lang="en-US">
                    <a:noFill/>
                  </a:rPr>
                  <a:t> </a:t>
                </a:r>
              </a:p>
            </p:txBody>
          </p:sp>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2302152089"/>
              </p:ext>
            </p:extLst>
          </p:nvPr>
        </p:nvGraphicFramePr>
        <p:xfrm>
          <a:off x="4087813" y="985838"/>
          <a:ext cx="1028700" cy="406400"/>
        </p:xfrm>
        <a:graphic>
          <a:graphicData uri="http://schemas.openxmlformats.org/presentationml/2006/ole">
            <mc:AlternateContent xmlns:mc="http://schemas.openxmlformats.org/markup-compatibility/2006">
              <mc:Choice xmlns:v="urn:schemas-microsoft-com:vml" Requires="v">
                <p:oleObj spid="_x0000_s2267336" name="Equation" r:id="rId6" imgW="1028520" imgH="406080" progId="Equation.DSMT4">
                  <p:embed/>
                </p:oleObj>
              </mc:Choice>
              <mc:Fallback>
                <p:oleObj name="Equation" r:id="rId6" imgW="1028520" imgH="406080" progId="Equation.DSMT4">
                  <p:embed/>
                  <p:pic>
                    <p:nvPicPr>
                      <p:cNvPr id="0" name="Object 5"/>
                      <p:cNvPicPr>
                        <a:picLocks noChangeAspect="1" noChangeArrowheads="1"/>
                      </p:cNvPicPr>
                      <p:nvPr/>
                    </p:nvPicPr>
                    <p:blipFill>
                      <a:blip r:embed="rId7"/>
                      <a:srcRect/>
                      <a:stretch>
                        <a:fillRect/>
                      </a:stretch>
                    </p:blipFill>
                    <p:spPr bwMode="auto">
                      <a:xfrm>
                        <a:off x="4087813" y="985838"/>
                        <a:ext cx="1028700" cy="40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722613139"/>
              </p:ext>
            </p:extLst>
          </p:nvPr>
        </p:nvGraphicFramePr>
        <p:xfrm>
          <a:off x="3030538" y="5773738"/>
          <a:ext cx="1096962" cy="955675"/>
        </p:xfrm>
        <a:graphic>
          <a:graphicData uri="http://schemas.openxmlformats.org/presentationml/2006/ole">
            <mc:AlternateContent xmlns:mc="http://schemas.openxmlformats.org/markup-compatibility/2006">
              <mc:Choice xmlns:v="urn:schemas-microsoft-com:vml" Requires="v">
                <p:oleObj spid="_x0000_s2267337" name="Equation" r:id="rId8" imgW="977760" imgH="850680" progId="Equation.DSMT4">
                  <p:embed/>
                </p:oleObj>
              </mc:Choice>
              <mc:Fallback>
                <p:oleObj name="Equation" r:id="rId8" imgW="977760" imgH="850680" progId="Equation.DSMT4">
                  <p:embed/>
                  <p:pic>
                    <p:nvPicPr>
                      <p:cNvPr id="0" name="Object 16"/>
                      <p:cNvPicPr>
                        <a:picLocks noChangeAspect="1" noChangeArrowheads="1"/>
                      </p:cNvPicPr>
                      <p:nvPr/>
                    </p:nvPicPr>
                    <p:blipFill>
                      <a:blip r:embed="rId9"/>
                      <a:srcRect/>
                      <a:stretch>
                        <a:fillRect/>
                      </a:stretch>
                    </p:blipFill>
                    <p:spPr bwMode="auto">
                      <a:xfrm>
                        <a:off x="3030538" y="5773738"/>
                        <a:ext cx="1096962" cy="955675"/>
                      </a:xfrm>
                      <a:prstGeom prst="rect">
                        <a:avLst/>
                      </a:prstGeom>
                      <a:solidFill>
                        <a:schemeClr val="bg1"/>
                      </a:solidFill>
                      <a:ln>
                        <a:noFill/>
                      </a:ln>
                    </p:spPr>
                  </p:pic>
                </p:oleObj>
              </mc:Fallback>
            </mc:AlternateContent>
          </a:graphicData>
        </a:graphic>
      </p:graphicFrame>
    </p:spTree>
    <p:extLst>
      <p:ext uri="{BB962C8B-B14F-4D97-AF65-F5344CB8AC3E}">
        <p14:creationId xmlns:p14="http://schemas.microsoft.com/office/powerpoint/2010/main" val="581022529"/>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velocities appear to scale with average separation distance</a:t>
            </a:r>
            <a:endParaRPr lang="en-US" dirty="0"/>
          </a:p>
        </p:txBody>
      </p:sp>
      <p:sp>
        <p:nvSpPr>
          <p:cNvPr id="3" name="Content Placeholder 2"/>
          <p:cNvSpPr>
            <a:spLocks noGrp="1"/>
          </p:cNvSpPr>
          <p:nvPr>
            <p:ph idx="1"/>
          </p:nvPr>
        </p:nvSpPr>
        <p:spPr/>
        <p:txBody>
          <a:bodyPr/>
          <a:lstStyle/>
          <a:p>
            <a:r>
              <a:rPr lang="en-US" dirty="0" smtClean="0"/>
              <a:t>These results appear to be different than classic particle collision models</a:t>
            </a:r>
          </a:p>
          <a:p>
            <a:r>
              <a:rPr lang="en-US" dirty="0" smtClean="0"/>
              <a:t>There might be a confounding assumption that leads to these surprising results</a:t>
            </a:r>
          </a:p>
          <a:p>
            <a:pPr lvl="1"/>
            <a:r>
              <a:rPr lang="en-US" dirty="0" smtClean="0"/>
              <a:t>Big flocs are useless</a:t>
            </a:r>
          </a:p>
          <a:p>
            <a:pPr lvl="1"/>
            <a:r>
              <a:rPr lang="en-US" dirty="0" smtClean="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1081755302"/>
              </p:ext>
            </p:extLst>
          </p:nvPr>
        </p:nvGraphicFramePr>
        <p:xfrm>
          <a:off x="1755775" y="2008188"/>
          <a:ext cx="4256088" cy="1035050"/>
        </p:xfrm>
        <a:graphic>
          <a:graphicData uri="http://schemas.openxmlformats.org/presentationml/2006/ole">
            <mc:AlternateContent xmlns:mc="http://schemas.openxmlformats.org/markup-compatibility/2006">
              <mc:Choice xmlns:v="urn:schemas-microsoft-com:vml" Requires="v">
                <p:oleObj spid="_x0000_s2215799" name="Equation" r:id="rId3" imgW="3962160" imgH="965160" progId="Equation.DSMT4">
                  <p:embed/>
                </p:oleObj>
              </mc:Choice>
              <mc:Fallback>
                <p:oleObj name="Equation" r:id="rId3" imgW="3962160" imgH="965160" progId="Equation.DSMT4">
                  <p:embed/>
                  <p:pic>
                    <p:nvPicPr>
                      <p:cNvPr id="0" name="Object 12"/>
                      <p:cNvPicPr>
                        <a:picLocks noChangeAspect="1" noChangeArrowheads="1"/>
                      </p:cNvPicPr>
                      <p:nvPr/>
                    </p:nvPicPr>
                    <p:blipFill>
                      <a:blip r:embed="rId4"/>
                      <a:srcRect/>
                      <a:stretch>
                        <a:fillRect/>
                      </a:stretch>
                    </p:blipFill>
                    <p:spPr bwMode="auto">
                      <a:xfrm>
                        <a:off x="1755775" y="2008188"/>
                        <a:ext cx="4256088" cy="1035050"/>
                      </a:xfrm>
                      <a:prstGeom prst="rect">
                        <a:avLst/>
                      </a:prstGeom>
                      <a:noFill/>
                      <a:ln>
                        <a:noFill/>
                      </a:ln>
                    </p:spPr>
                  </p:pic>
                </p:oleObj>
              </mc:Fallback>
            </mc:AlternateContent>
          </a:graphicData>
        </a:graphic>
      </p:graphicFrame>
      <p:sp>
        <p:nvSpPr>
          <p:cNvPr id="2" name="Title 1"/>
          <p:cNvSpPr>
            <a:spLocks noGrp="1"/>
          </p:cNvSpPr>
          <p:nvPr>
            <p:ph type="title"/>
          </p:nvPr>
        </p:nvSpPr>
        <p:spPr/>
        <p:txBody>
          <a:bodyPr/>
          <a:lstStyle/>
          <a:p>
            <a:r>
              <a:rPr lang="en-US" dirty="0" smtClean="0"/>
              <a:t>Floc model for viscous dominated collisions</a:t>
            </a:r>
            <a:endParaRPr lang="en-US" dirty="0"/>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smtClean="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a:t>
            </a:r>
            <a:r>
              <a:rPr lang="en-US" sz="2000" dirty="0" smtClean="0"/>
              <a:t>spacing</a:t>
            </a:r>
            <a:endParaRPr lang="en-US" sz="2000" dirty="0"/>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stCxn id="4" idx="1"/>
          </p:cNvCxnSpPr>
          <p:nvPr/>
        </p:nvCxnSpPr>
        <p:spPr>
          <a:xfrm rot="10800000">
            <a:off x="4507264" y="2938956"/>
            <a:ext cx="1082983" cy="29236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666892" y="1784910"/>
            <a:ext cx="1362381" cy="49246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p:cNvCxnSpPr>
            <a:stCxn id="6" idx="1"/>
          </p:cNvCxnSpPr>
          <p:nvPr/>
        </p:nvCxnSpPr>
        <p:spPr>
          <a:xfrm rot="10800000">
            <a:off x="5131676" y="2639684"/>
            <a:ext cx="523242" cy="1515659"/>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466" name="Object 4"/>
          <p:cNvGraphicFramePr>
            <a:graphicFrameLocks noChangeAspect="1"/>
          </p:cNvGraphicFramePr>
          <p:nvPr>
            <p:extLst>
              <p:ext uri="{D42A27DB-BD31-4B8C-83A1-F6EECF244321}">
                <p14:modId xmlns:p14="http://schemas.microsoft.com/office/powerpoint/2010/main" val="305194182"/>
              </p:ext>
            </p:extLst>
          </p:nvPr>
        </p:nvGraphicFramePr>
        <p:xfrm>
          <a:off x="7548557" y="4128814"/>
          <a:ext cx="673100" cy="977900"/>
        </p:xfrm>
        <a:graphic>
          <a:graphicData uri="http://schemas.openxmlformats.org/presentationml/2006/ole">
            <mc:AlternateContent xmlns:mc="http://schemas.openxmlformats.org/markup-compatibility/2006">
              <mc:Choice xmlns:v="urn:schemas-microsoft-com:vml" Requires="v">
                <p:oleObj spid="_x0000_s2215800" name="Equation" r:id="rId5" imgW="672840" imgH="977760" progId="Equation.DSMT4">
                  <p:embed/>
                </p:oleObj>
              </mc:Choice>
              <mc:Fallback>
                <p:oleObj name="Equation" r:id="rId5" imgW="672840" imgH="977760" progId="Equation.DSMT4">
                  <p:embed/>
                  <p:pic>
                    <p:nvPicPr>
                      <p:cNvPr id="0" name=""/>
                      <p:cNvPicPr>
                        <a:picLocks noChangeAspect="1" noChangeArrowheads="1"/>
                      </p:cNvPicPr>
                      <p:nvPr/>
                    </p:nvPicPr>
                    <p:blipFill>
                      <a:blip r:embed="rId6"/>
                      <a:srcRect/>
                      <a:stretch>
                        <a:fillRect/>
                      </a:stretch>
                    </p:blipFill>
                    <p:spPr bwMode="auto">
                      <a:xfrm>
                        <a:off x="7548557" y="4128814"/>
                        <a:ext cx="673100"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487" name="Elbow Connector 486"/>
          <p:cNvCxnSpPr>
            <a:stCxn id="3" idx="1"/>
          </p:cNvCxnSpPr>
          <p:nvPr/>
        </p:nvCxnSpPr>
        <p:spPr>
          <a:xfrm rot="10800000">
            <a:off x="4981904" y="2639683"/>
            <a:ext cx="438131" cy="209643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smtClean="0">
                <a:latin typeface="+mn-lt"/>
              </a:rPr>
              <a:t>Rate constant (model fitting parameter)</a:t>
            </a:r>
          </a:p>
        </p:txBody>
      </p:sp>
      <p:cxnSp>
        <p:nvCxnSpPr>
          <p:cNvPr id="484" name="Elbow Connector 483"/>
          <p:cNvCxnSpPr>
            <a:stCxn id="482" idx="3"/>
          </p:cNvCxnSpPr>
          <p:nvPr/>
        </p:nvCxnSpPr>
        <p:spPr>
          <a:xfrm flipV="1">
            <a:off x="3463391" y="2639683"/>
            <a:ext cx="635643" cy="163757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p:cNvCxnSpPr>
            <a:stCxn id="473" idx="1"/>
          </p:cNvCxnSpPr>
          <p:nvPr/>
        </p:nvCxnSpPr>
        <p:spPr>
          <a:xfrm rot="10800000">
            <a:off x="5264049" y="2639685"/>
            <a:ext cx="453864" cy="80710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smtClean="0"/>
              <a:t>A function of fractional </a:t>
            </a:r>
            <a:r>
              <a:rPr lang="en-US" sz="2000" dirty="0"/>
              <a:t>surface coverage of particle by </a:t>
            </a:r>
            <a:r>
              <a:rPr lang="en-US" sz="2000" dirty="0" smtClean="0"/>
              <a:t>coagulant</a:t>
            </a:r>
            <a:endParaRPr lang="en-US" sz="2000" dirty="0"/>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a:t>
            </a:r>
            <a:r>
              <a:rPr lang="en-US" sz="2000" dirty="0" smtClean="0">
                <a:solidFill>
                  <a:srgbClr val="000000"/>
                </a:solidFill>
                <a:latin typeface="Candara"/>
              </a:rPr>
              <a:t>diameter</a:t>
            </a:r>
            <a:endParaRPr lang="en-US" sz="2000" dirty="0">
              <a:solidFill>
                <a:srgbClr val="000000"/>
              </a:solidFill>
              <a:latin typeface="Candara"/>
            </a:endParaRPr>
          </a:p>
        </p:txBody>
      </p:sp>
      <p:pic>
        <p:nvPicPr>
          <p:cNvPr id="80" name="Picture 12">
            <a:hlinkClick r:id="rId7" action="ppaction://hlinksldjump"/>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Object 4"/>
          <p:cNvGraphicFramePr>
            <a:graphicFrameLocks noChangeAspect="1"/>
          </p:cNvGraphicFramePr>
          <p:nvPr>
            <p:extLst>
              <p:ext uri="{D42A27DB-BD31-4B8C-83A1-F6EECF244321}">
                <p14:modId xmlns:p14="http://schemas.microsoft.com/office/powerpoint/2010/main" val="1647681797"/>
              </p:ext>
            </p:extLst>
          </p:nvPr>
        </p:nvGraphicFramePr>
        <p:xfrm>
          <a:off x="6808928" y="938153"/>
          <a:ext cx="1028700" cy="381000"/>
        </p:xfrm>
        <a:graphic>
          <a:graphicData uri="http://schemas.openxmlformats.org/presentationml/2006/ole">
            <mc:AlternateContent xmlns:mc="http://schemas.openxmlformats.org/markup-compatibility/2006">
              <mc:Choice xmlns:v="urn:schemas-microsoft-com:vml" Requires="v">
                <p:oleObj spid="_x0000_s2215801" name="Equation" r:id="rId9" imgW="1028700" imgH="381000" progId="Equation.DSMT4">
                  <p:embed/>
                </p:oleObj>
              </mc:Choice>
              <mc:Fallback>
                <p:oleObj name="Equation" r:id="rId9" imgW="1028700" imgH="381000" progId="Equation.DSMT4">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8928" y="938153"/>
                        <a:ext cx="10287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917319180"/>
              </p:ext>
            </p:extLst>
          </p:nvPr>
        </p:nvGraphicFramePr>
        <p:xfrm>
          <a:off x="903288" y="5026025"/>
          <a:ext cx="2133600" cy="965200"/>
        </p:xfrm>
        <a:graphic>
          <a:graphicData uri="http://schemas.openxmlformats.org/presentationml/2006/ole">
            <mc:AlternateContent xmlns:mc="http://schemas.openxmlformats.org/markup-compatibility/2006">
              <mc:Choice xmlns:v="urn:schemas-microsoft-com:vml" Requires="v">
                <p:oleObj spid="_x0000_s2215802" name="Equation" r:id="rId11" imgW="2133360" imgH="965160" progId="Equation.DSMT4">
                  <p:embed/>
                </p:oleObj>
              </mc:Choice>
              <mc:Fallback>
                <p:oleObj name="Equation" r:id="rId11" imgW="2133360" imgH="965160" progId="Equation.DSMT4">
                  <p:embed/>
                  <p:pic>
                    <p:nvPicPr>
                      <p:cNvPr id="11" name="Object 10"/>
                      <p:cNvPicPr>
                        <a:picLocks noChangeAspect="1" noChangeArrowheads="1"/>
                      </p:cNvPicPr>
                      <p:nvPr/>
                    </p:nvPicPr>
                    <p:blipFill>
                      <a:blip r:embed="rId12"/>
                      <a:srcRect/>
                      <a:stretch>
                        <a:fillRect/>
                      </a:stretch>
                    </p:blipFill>
                    <p:spPr bwMode="auto">
                      <a:xfrm>
                        <a:off x="903288" y="5026025"/>
                        <a:ext cx="21336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44169939"/>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graphicFrame>
        <p:nvGraphicFramePr>
          <p:cNvPr id="8" name="Object 7">
            <a:hlinkClick r:id="" action="ppaction://ole?verb=0"/>
          </p:cNvPr>
          <p:cNvGraphicFramePr>
            <a:graphicFrameLocks/>
          </p:cNvGraphicFramePr>
          <p:nvPr>
            <p:extLst>
              <p:ext uri="{D42A27DB-BD31-4B8C-83A1-F6EECF244321}">
                <p14:modId xmlns:p14="http://schemas.microsoft.com/office/powerpoint/2010/main" val="3710919872"/>
              </p:ext>
            </p:extLst>
          </p:nvPr>
        </p:nvGraphicFramePr>
        <p:xfrm>
          <a:off x="7547873" y="680085"/>
          <a:ext cx="762000" cy="666750"/>
        </p:xfrm>
        <a:graphic>
          <a:graphicData uri="http://schemas.openxmlformats.org/presentationml/2006/ole">
            <mc:AlternateContent xmlns:mc="http://schemas.openxmlformats.org/markup-compatibility/2006">
              <mc:Choice xmlns:v="urn:schemas-microsoft-com:vml" Requires="v">
                <p:oleObj spid="_x0000_s2287228" name="Equation" r:id="rId3" imgW="1015920" imgH="888840" progId="Equation.DSMT4">
                  <p:embed/>
                </p:oleObj>
              </mc:Choice>
              <mc:Fallback>
                <p:oleObj name="Equation" r:id="rId3" imgW="1015920" imgH="888840" progId="Equation.DSMT4">
                  <p:embed/>
                  <p:pic>
                    <p:nvPicPr>
                      <p:cNvPr id="0" name="Object 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7873" y="680085"/>
                        <a:ext cx="7620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054121326"/>
              </p:ext>
            </p:extLst>
          </p:nvPr>
        </p:nvGraphicFramePr>
        <p:xfrm>
          <a:off x="501650" y="3332163"/>
          <a:ext cx="3314700" cy="723900"/>
        </p:xfrm>
        <a:graphic>
          <a:graphicData uri="http://schemas.openxmlformats.org/presentationml/2006/ole">
            <mc:AlternateContent xmlns:mc="http://schemas.openxmlformats.org/markup-compatibility/2006">
              <mc:Choice xmlns:v="urn:schemas-microsoft-com:vml" Requires="v">
                <p:oleObj spid="_x0000_s2287229" name="Equation" r:id="rId5" imgW="3314520" imgH="723600" progId="Equation.DSMT4">
                  <p:embed/>
                </p:oleObj>
              </mc:Choice>
              <mc:Fallback>
                <p:oleObj name="Equation" r:id="rId5" imgW="3314520" imgH="723600" progId="Equation.DSMT4">
                  <p:embed/>
                  <p:pic>
                    <p:nvPicPr>
                      <p:cNvPr id="0" name=""/>
                      <p:cNvPicPr>
                        <a:picLocks noChangeAspect="1" noChangeArrowheads="1"/>
                      </p:cNvPicPr>
                      <p:nvPr/>
                    </p:nvPicPr>
                    <p:blipFill>
                      <a:blip r:embed="rId6"/>
                      <a:srcRect/>
                      <a:stretch>
                        <a:fillRect/>
                      </a:stretch>
                    </p:blipFill>
                    <p:spPr bwMode="auto">
                      <a:xfrm>
                        <a:off x="501650" y="3332163"/>
                        <a:ext cx="33147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652712153"/>
              </p:ext>
            </p:extLst>
          </p:nvPr>
        </p:nvGraphicFramePr>
        <p:xfrm>
          <a:off x="879475" y="4337050"/>
          <a:ext cx="2133600" cy="927100"/>
        </p:xfrm>
        <a:graphic>
          <a:graphicData uri="http://schemas.openxmlformats.org/presentationml/2006/ole">
            <mc:AlternateContent xmlns:mc="http://schemas.openxmlformats.org/markup-compatibility/2006">
              <mc:Choice xmlns:v="urn:schemas-microsoft-com:vml" Requires="v">
                <p:oleObj spid="_x0000_s2287230" name="Equation" r:id="rId7" imgW="2133360" imgH="927000" progId="Equation.DSMT4">
                  <p:embed/>
                </p:oleObj>
              </mc:Choice>
              <mc:Fallback>
                <p:oleObj name="Equation" r:id="rId7" imgW="2133360" imgH="927000" progId="Equation.DSMT4">
                  <p:embed/>
                  <p:pic>
                    <p:nvPicPr>
                      <p:cNvPr id="0" name=""/>
                      <p:cNvPicPr>
                        <a:picLocks noChangeAspect="1" noChangeArrowheads="1"/>
                      </p:cNvPicPr>
                      <p:nvPr/>
                    </p:nvPicPr>
                    <p:blipFill>
                      <a:blip r:embed="rId8"/>
                      <a:srcRect/>
                      <a:stretch>
                        <a:fillRect/>
                      </a:stretch>
                    </p:blipFill>
                    <p:spPr bwMode="auto">
                      <a:xfrm>
                        <a:off x="879475" y="4337050"/>
                        <a:ext cx="21336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219168913"/>
              </p:ext>
            </p:extLst>
          </p:nvPr>
        </p:nvGraphicFramePr>
        <p:xfrm>
          <a:off x="1624013" y="1609725"/>
          <a:ext cx="1028700" cy="406400"/>
        </p:xfrm>
        <a:graphic>
          <a:graphicData uri="http://schemas.openxmlformats.org/presentationml/2006/ole">
            <mc:AlternateContent xmlns:mc="http://schemas.openxmlformats.org/markup-compatibility/2006">
              <mc:Choice xmlns:v="urn:schemas-microsoft-com:vml" Requires="v">
                <p:oleObj spid="_x0000_s2287231" name="Equation" r:id="rId9" imgW="1028520" imgH="406080" progId="Equation.DSMT4">
                  <p:embed/>
                </p:oleObj>
              </mc:Choice>
              <mc:Fallback>
                <p:oleObj name="Equation" r:id="rId9" imgW="1028520" imgH="406080" progId="Equation.DSMT4">
                  <p:embed/>
                  <p:pic>
                    <p:nvPicPr>
                      <p:cNvPr id="0" name="Object 11"/>
                      <p:cNvPicPr>
                        <a:picLocks noChangeAspect="1" noChangeArrowheads="1"/>
                      </p:cNvPicPr>
                      <p:nvPr/>
                    </p:nvPicPr>
                    <p:blipFill>
                      <a:blip r:embed="rId10"/>
                      <a:srcRect/>
                      <a:stretch>
                        <a:fillRect/>
                      </a:stretch>
                    </p:blipFill>
                    <p:spPr bwMode="auto">
                      <a:xfrm>
                        <a:off x="1624013" y="1609725"/>
                        <a:ext cx="1028700" cy="40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507039036"/>
              </p:ext>
            </p:extLst>
          </p:nvPr>
        </p:nvGraphicFramePr>
        <p:xfrm>
          <a:off x="6572250" y="1606550"/>
          <a:ext cx="1104900" cy="406400"/>
        </p:xfrm>
        <a:graphic>
          <a:graphicData uri="http://schemas.openxmlformats.org/presentationml/2006/ole">
            <mc:AlternateContent xmlns:mc="http://schemas.openxmlformats.org/markup-compatibility/2006">
              <mc:Choice xmlns:v="urn:schemas-microsoft-com:vml" Requires="v">
                <p:oleObj spid="_x0000_s2287232" name="Equation" r:id="rId11" imgW="1104840" imgH="406080" progId="Equation.DSMT4">
                  <p:embed/>
                </p:oleObj>
              </mc:Choice>
              <mc:Fallback>
                <p:oleObj name="Equation" r:id="rId11" imgW="1104840" imgH="406080" progId="Equation.DSMT4">
                  <p:embed/>
                  <p:pic>
                    <p:nvPicPr>
                      <p:cNvPr id="0" name="Object 11"/>
                      <p:cNvPicPr>
                        <a:picLocks noChangeAspect="1" noChangeArrowheads="1"/>
                      </p:cNvPicPr>
                      <p:nvPr/>
                    </p:nvPicPr>
                    <p:blipFill>
                      <a:blip r:embed="rId12"/>
                      <a:srcRect/>
                      <a:stretch>
                        <a:fillRect/>
                      </a:stretch>
                    </p:blipFill>
                    <p:spPr bwMode="auto">
                      <a:xfrm>
                        <a:off x="6572250" y="1606550"/>
                        <a:ext cx="1104900" cy="40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705444273"/>
              </p:ext>
            </p:extLst>
          </p:nvPr>
        </p:nvGraphicFramePr>
        <p:xfrm>
          <a:off x="6105402" y="4340308"/>
          <a:ext cx="1651000" cy="838200"/>
        </p:xfrm>
        <a:graphic>
          <a:graphicData uri="http://schemas.openxmlformats.org/presentationml/2006/ole">
            <mc:AlternateContent xmlns:mc="http://schemas.openxmlformats.org/markup-compatibility/2006">
              <mc:Choice xmlns:v="urn:schemas-microsoft-com:vml" Requires="v">
                <p:oleObj spid="_x0000_s2287233" name="Equation" r:id="rId13" imgW="1650960" imgH="838080" progId="Equation.DSMT4">
                  <p:embed/>
                </p:oleObj>
              </mc:Choice>
              <mc:Fallback>
                <p:oleObj name="Equation" r:id="rId13" imgW="1650960" imgH="838080" progId="Equation.DSMT4">
                  <p:embed/>
                  <p:pic>
                    <p:nvPicPr>
                      <p:cNvPr id="0" name=""/>
                      <p:cNvPicPr>
                        <a:picLocks noChangeAspect="1" noChangeArrowheads="1"/>
                      </p:cNvPicPr>
                      <p:nvPr/>
                    </p:nvPicPr>
                    <p:blipFill>
                      <a:blip r:embed="rId14"/>
                      <a:srcRect/>
                      <a:stretch>
                        <a:fillRect/>
                      </a:stretch>
                    </p:blipFill>
                    <p:spPr bwMode="auto">
                      <a:xfrm>
                        <a:off x="6105402" y="4340308"/>
                        <a:ext cx="1651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767606860"/>
              </p:ext>
            </p:extLst>
          </p:nvPr>
        </p:nvGraphicFramePr>
        <p:xfrm>
          <a:off x="9423280" y="3447781"/>
          <a:ext cx="2870200" cy="3860800"/>
        </p:xfrm>
        <a:graphic>
          <a:graphicData uri="http://schemas.openxmlformats.org/presentationml/2006/ole">
            <mc:AlternateContent xmlns:mc="http://schemas.openxmlformats.org/markup-compatibility/2006">
              <mc:Choice xmlns:v="urn:schemas-microsoft-com:vml" Requires="v">
                <p:oleObj spid="_x0000_s2287234" name="Equation" r:id="rId15" imgW="2869920" imgH="3860640" progId="Equation.DSMT4">
                  <p:embed/>
                </p:oleObj>
              </mc:Choice>
              <mc:Fallback>
                <p:oleObj name="Equation" r:id="rId15" imgW="2869920" imgH="3860640" progId="Equation.DSMT4">
                  <p:embed/>
                  <p:pic>
                    <p:nvPicPr>
                      <p:cNvPr id="0" name=""/>
                      <p:cNvPicPr>
                        <a:picLocks noChangeAspect="1" noChangeArrowheads="1"/>
                      </p:cNvPicPr>
                      <p:nvPr/>
                    </p:nvPicPr>
                    <p:blipFill>
                      <a:blip r:embed="rId16"/>
                      <a:srcRect/>
                      <a:stretch>
                        <a:fillRect/>
                      </a:stretch>
                    </p:blipFill>
                    <p:spPr bwMode="auto">
                      <a:xfrm>
                        <a:off x="9423280" y="3447781"/>
                        <a:ext cx="28702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aphicFrame>
        <p:nvGraphicFramePr>
          <p:cNvPr id="19" name="Object 18"/>
          <p:cNvGraphicFramePr>
            <a:graphicFrameLocks noChangeAspect="1"/>
          </p:cNvGraphicFramePr>
          <p:nvPr>
            <p:extLst>
              <p:ext uri="{D42A27DB-BD31-4B8C-83A1-F6EECF244321}">
                <p14:modId xmlns:p14="http://schemas.microsoft.com/office/powerpoint/2010/main" val="560621878"/>
              </p:ext>
            </p:extLst>
          </p:nvPr>
        </p:nvGraphicFramePr>
        <p:xfrm>
          <a:off x="4192588" y="4659313"/>
          <a:ext cx="965200" cy="381000"/>
        </p:xfrm>
        <a:graphic>
          <a:graphicData uri="http://schemas.openxmlformats.org/presentationml/2006/ole">
            <mc:AlternateContent xmlns:mc="http://schemas.openxmlformats.org/markup-compatibility/2006">
              <mc:Choice xmlns:v="urn:schemas-microsoft-com:vml" Requires="v">
                <p:oleObj spid="_x0000_s2287235" name="Equation" r:id="rId17" imgW="965160" imgH="380880" progId="Equation.DSMT4">
                  <p:embed/>
                </p:oleObj>
              </mc:Choice>
              <mc:Fallback>
                <p:oleObj name="Equation" r:id="rId17" imgW="965160" imgH="380880" progId="Equation.DSMT4">
                  <p:embed/>
                  <p:pic>
                    <p:nvPicPr>
                      <p:cNvPr id="0" name=""/>
                      <p:cNvPicPr>
                        <a:picLocks noChangeAspect="1" noChangeArrowheads="1"/>
                      </p:cNvPicPr>
                      <p:nvPr/>
                    </p:nvPicPr>
                    <p:blipFill>
                      <a:blip r:embed="rId18"/>
                      <a:srcRect/>
                      <a:stretch>
                        <a:fillRect/>
                      </a:stretch>
                    </p:blipFill>
                    <p:spPr bwMode="auto">
                      <a:xfrm>
                        <a:off x="4192588" y="4659313"/>
                        <a:ext cx="965200" cy="381000"/>
                      </a:xfrm>
                      <a:prstGeom prst="rect">
                        <a:avLst/>
                      </a:prstGeom>
                      <a:solidFill>
                        <a:schemeClr val="bg1"/>
                      </a:solidFill>
                      <a:ln>
                        <a:noFill/>
                      </a:ln>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456481923"/>
              </p:ext>
            </p:extLst>
          </p:nvPr>
        </p:nvGraphicFramePr>
        <p:xfrm>
          <a:off x="1065213" y="5810250"/>
          <a:ext cx="1790700" cy="838200"/>
        </p:xfrm>
        <a:graphic>
          <a:graphicData uri="http://schemas.openxmlformats.org/presentationml/2006/ole">
            <mc:AlternateContent xmlns:mc="http://schemas.openxmlformats.org/markup-compatibility/2006">
              <mc:Choice xmlns:v="urn:schemas-microsoft-com:vml" Requires="v">
                <p:oleObj spid="_x0000_s2287236" name="Equation" r:id="rId19" imgW="1790640" imgH="838080" progId="Equation.DSMT4">
                  <p:embed/>
                </p:oleObj>
              </mc:Choice>
              <mc:Fallback>
                <p:oleObj name="Equation" r:id="rId19" imgW="1790640" imgH="838080" progId="Equation.DSMT4">
                  <p:embed/>
                  <p:pic>
                    <p:nvPicPr>
                      <p:cNvPr id="0" name=""/>
                      <p:cNvPicPr>
                        <a:picLocks noChangeAspect="1" noChangeArrowheads="1"/>
                      </p:cNvPicPr>
                      <p:nvPr/>
                    </p:nvPicPr>
                    <p:blipFill>
                      <a:blip r:embed="rId20"/>
                      <a:srcRect/>
                      <a:stretch>
                        <a:fillRect/>
                      </a:stretch>
                    </p:blipFill>
                    <p:spPr bwMode="auto">
                      <a:xfrm>
                        <a:off x="1065213" y="5810250"/>
                        <a:ext cx="17907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724774527"/>
              </p:ext>
            </p:extLst>
          </p:nvPr>
        </p:nvGraphicFramePr>
        <p:xfrm>
          <a:off x="6103938" y="5810250"/>
          <a:ext cx="1562100" cy="838200"/>
        </p:xfrm>
        <a:graphic>
          <a:graphicData uri="http://schemas.openxmlformats.org/presentationml/2006/ole">
            <mc:AlternateContent xmlns:mc="http://schemas.openxmlformats.org/markup-compatibility/2006">
              <mc:Choice xmlns:v="urn:schemas-microsoft-com:vml" Requires="v">
                <p:oleObj spid="_x0000_s2287237" name="Equation" r:id="rId21" imgW="1562040" imgH="838080" progId="Equation.DSMT4">
                  <p:embed/>
                </p:oleObj>
              </mc:Choice>
              <mc:Fallback>
                <p:oleObj name="Equation" r:id="rId21" imgW="1562040" imgH="838080" progId="Equation.DSMT4">
                  <p:embed/>
                  <p:pic>
                    <p:nvPicPr>
                      <p:cNvPr id="0" name=""/>
                      <p:cNvPicPr>
                        <a:picLocks noChangeAspect="1" noChangeArrowheads="1"/>
                      </p:cNvPicPr>
                      <p:nvPr/>
                    </p:nvPicPr>
                    <p:blipFill>
                      <a:blip r:embed="rId22"/>
                      <a:srcRect/>
                      <a:stretch>
                        <a:fillRect/>
                      </a:stretch>
                    </p:blipFill>
                    <p:spPr bwMode="auto">
                      <a:xfrm>
                        <a:off x="6103938" y="5810250"/>
                        <a:ext cx="15621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680076899"/>
              </p:ext>
            </p:extLst>
          </p:nvPr>
        </p:nvGraphicFramePr>
        <p:xfrm>
          <a:off x="793750" y="2192338"/>
          <a:ext cx="3136900" cy="914400"/>
        </p:xfrm>
        <a:graphic>
          <a:graphicData uri="http://schemas.openxmlformats.org/presentationml/2006/ole">
            <mc:AlternateContent xmlns:mc="http://schemas.openxmlformats.org/markup-compatibility/2006">
              <mc:Choice xmlns:v="urn:schemas-microsoft-com:vml" Requires="v">
                <p:oleObj spid="_x0000_s2287238" name="Equation" r:id="rId23" imgW="3136680" imgH="914400" progId="Equation.DSMT4">
                  <p:embed/>
                </p:oleObj>
              </mc:Choice>
              <mc:Fallback>
                <p:oleObj name="Equation" r:id="rId23" imgW="3136680" imgH="914400" progId="Equation.DSMT4">
                  <p:embed/>
                  <p:pic>
                    <p:nvPicPr>
                      <p:cNvPr id="0" name="Object 26"/>
                      <p:cNvPicPr>
                        <a:picLocks noChangeAspect="1" noChangeArrowheads="1"/>
                      </p:cNvPicPr>
                      <p:nvPr/>
                    </p:nvPicPr>
                    <p:blipFill>
                      <a:blip r:embed="rId24"/>
                      <a:srcRect/>
                      <a:stretch>
                        <a:fillRect/>
                      </a:stretch>
                    </p:blipFill>
                    <p:spPr bwMode="auto">
                      <a:xfrm>
                        <a:off x="793750" y="2192338"/>
                        <a:ext cx="31369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749697866"/>
              </p:ext>
            </p:extLst>
          </p:nvPr>
        </p:nvGraphicFramePr>
        <p:xfrm>
          <a:off x="5711825" y="2265363"/>
          <a:ext cx="2489200" cy="850900"/>
        </p:xfrm>
        <a:graphic>
          <a:graphicData uri="http://schemas.openxmlformats.org/presentationml/2006/ole">
            <mc:AlternateContent xmlns:mc="http://schemas.openxmlformats.org/markup-compatibility/2006">
              <mc:Choice xmlns:v="urn:schemas-microsoft-com:vml" Requires="v">
                <p:oleObj spid="_x0000_s2287239" name="Equation" r:id="rId25" imgW="2489040" imgH="850680" progId="Equation.DSMT4">
                  <p:embed/>
                </p:oleObj>
              </mc:Choice>
              <mc:Fallback>
                <p:oleObj name="Equation" r:id="rId25" imgW="2489040" imgH="850680" progId="Equation.DSMT4">
                  <p:embed/>
                  <p:pic>
                    <p:nvPicPr>
                      <p:cNvPr id="0" name="Object 32"/>
                      <p:cNvPicPr>
                        <a:picLocks noChangeAspect="1" noChangeArrowheads="1"/>
                      </p:cNvPicPr>
                      <p:nvPr/>
                    </p:nvPicPr>
                    <p:blipFill>
                      <a:blip r:embed="rId26"/>
                      <a:srcRect/>
                      <a:stretch>
                        <a:fillRect/>
                      </a:stretch>
                    </p:blipFill>
                    <p:spPr bwMode="auto">
                      <a:xfrm>
                        <a:off x="5711825" y="2265363"/>
                        <a:ext cx="24892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2362413171"/>
              </p:ext>
            </p:extLst>
          </p:nvPr>
        </p:nvGraphicFramePr>
        <p:xfrm>
          <a:off x="5792788" y="3452813"/>
          <a:ext cx="2425700" cy="419100"/>
        </p:xfrm>
        <a:graphic>
          <a:graphicData uri="http://schemas.openxmlformats.org/presentationml/2006/ole">
            <mc:AlternateContent xmlns:mc="http://schemas.openxmlformats.org/markup-compatibility/2006">
              <mc:Choice xmlns:v="urn:schemas-microsoft-com:vml" Requires="v">
                <p:oleObj spid="_x0000_s2287240" name="Equation" r:id="rId27" imgW="2425680" imgH="419040" progId="Equation.DSMT4">
                  <p:embed/>
                </p:oleObj>
              </mc:Choice>
              <mc:Fallback>
                <p:oleObj name="Equation" r:id="rId27" imgW="2425680" imgH="419040" progId="Equation.DSMT4">
                  <p:embed/>
                  <p:pic>
                    <p:nvPicPr>
                      <p:cNvPr id="0" name=""/>
                      <p:cNvPicPr>
                        <a:picLocks noChangeAspect="1" noChangeArrowheads="1"/>
                      </p:cNvPicPr>
                      <p:nvPr/>
                    </p:nvPicPr>
                    <p:blipFill>
                      <a:blip r:embed="rId28"/>
                      <a:srcRect/>
                      <a:stretch>
                        <a:fillRect/>
                      </a:stretch>
                    </p:blipFill>
                    <p:spPr bwMode="auto">
                      <a:xfrm>
                        <a:off x="5792788" y="3452813"/>
                        <a:ext cx="2425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smtClean="0"/>
              <a:t>Flocculator must be designed for target settled water turbidity</a:t>
            </a:r>
            <a:endParaRPr lang="en-US" sz="2400" dirty="0"/>
          </a:p>
        </p:txBody>
      </p:sp>
      <p:graphicFrame>
        <p:nvGraphicFramePr>
          <p:cNvPr id="23" name="Object 22">
            <a:hlinkClick r:id="" action="ppaction://ole?verb=0"/>
          </p:cNvPr>
          <p:cNvGraphicFramePr>
            <a:graphicFrameLocks/>
          </p:cNvGraphicFramePr>
          <p:nvPr>
            <p:extLst>
              <p:ext uri="{D42A27DB-BD31-4B8C-83A1-F6EECF244321}">
                <p14:modId xmlns:p14="http://schemas.microsoft.com/office/powerpoint/2010/main" val="1866424013"/>
              </p:ext>
            </p:extLst>
          </p:nvPr>
        </p:nvGraphicFramePr>
        <p:xfrm>
          <a:off x="9855200" y="785813"/>
          <a:ext cx="695325" cy="466725"/>
        </p:xfrm>
        <a:graphic>
          <a:graphicData uri="http://schemas.openxmlformats.org/presentationml/2006/ole">
            <mc:AlternateContent xmlns:mc="http://schemas.openxmlformats.org/markup-compatibility/2006">
              <mc:Choice xmlns:v="urn:schemas-microsoft-com:vml" Requires="v">
                <p:oleObj spid="_x0000_s2287241" name="Equation" r:id="rId29" imgW="927000" imgH="622080" progId="Equation.DSMT4">
                  <p:embed/>
                </p:oleObj>
              </mc:Choice>
              <mc:Fallback>
                <p:oleObj name="Equation" r:id="rId29" imgW="927000" imgH="622080" progId="Equation.DSMT4">
                  <p:embed/>
                  <p:pic>
                    <p:nvPicPr>
                      <p:cNvPr id="0" name=""/>
                      <p:cNvPicPr>
                        <a:picLocks noChangeArrowheads="1"/>
                      </p:cNvPicPr>
                      <p:nvPr/>
                    </p:nvPicPr>
                    <p:blipFill>
                      <a:blip r:embed="rId30"/>
                      <a:srcRect/>
                      <a:stretch>
                        <a:fillRect/>
                      </a:stretch>
                    </p:blipFill>
                    <p:spPr bwMode="auto">
                      <a:xfrm>
                        <a:off x="9855200" y="785813"/>
                        <a:ext cx="6953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757020"/>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4182370762"/>
              </p:ext>
            </p:extLst>
          </p:nvPr>
        </p:nvGraphicFramePr>
        <p:xfrm>
          <a:off x="4409273" y="3028950"/>
          <a:ext cx="1649413" cy="800100"/>
        </p:xfrm>
        <a:graphic>
          <a:graphicData uri="http://schemas.openxmlformats.org/presentationml/2006/ole">
            <mc:AlternateContent xmlns:mc="http://schemas.openxmlformats.org/markup-compatibility/2006">
              <mc:Choice xmlns:v="urn:schemas-microsoft-com:vml" Requires="v">
                <p:oleObj spid="_x0000_s2306055" name="Equation" r:id="rId3" imgW="1638000" imgH="799920" progId="Equation.DSMT4">
                  <p:embed/>
                </p:oleObj>
              </mc:Choice>
              <mc:Fallback>
                <p:oleObj name="Equation" r:id="rId3" imgW="1638000" imgH="799920" progId="Equation.DSMT4">
                  <p:embed/>
                  <p:pic>
                    <p:nvPicPr>
                      <p:cNvPr id="4" name="Object 3"/>
                      <p:cNvPicPr>
                        <a:picLocks noChangeAspect="1" noChangeArrowheads="1"/>
                      </p:cNvPicPr>
                      <p:nvPr/>
                    </p:nvPicPr>
                    <p:blipFill>
                      <a:blip r:embed="rId4"/>
                      <a:srcRect/>
                      <a:stretch>
                        <a:fillRect/>
                      </a:stretch>
                    </p:blipFill>
                    <p:spPr bwMode="auto">
                      <a:xfrm>
                        <a:off x="4409273" y="3028950"/>
                        <a:ext cx="1649413" cy="800100"/>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525262566"/>
              </p:ext>
            </p:extLst>
          </p:nvPr>
        </p:nvGraphicFramePr>
        <p:xfrm>
          <a:off x="881063" y="3028950"/>
          <a:ext cx="2057400" cy="736600"/>
        </p:xfrm>
        <a:graphic>
          <a:graphicData uri="http://schemas.openxmlformats.org/presentationml/2006/ole">
            <mc:AlternateContent xmlns:mc="http://schemas.openxmlformats.org/markup-compatibility/2006">
              <mc:Choice xmlns:v="urn:schemas-microsoft-com:vml" Requires="v">
                <p:oleObj spid="_x0000_s2306056" name="Equation" r:id="rId5" imgW="2057400" imgH="736560" progId="Equation.DSMT4">
                  <p:embed/>
                </p:oleObj>
              </mc:Choice>
              <mc:Fallback>
                <p:oleObj name="Equation" r:id="rId5" imgW="2057400" imgH="736560" progId="Equation.DSMT4">
                  <p:embed/>
                  <p:pic>
                    <p:nvPicPr>
                      <p:cNvPr id="24" name="Object 23"/>
                      <p:cNvPicPr>
                        <a:picLocks noChangeAspect="1" noChangeArrowheads="1"/>
                      </p:cNvPicPr>
                      <p:nvPr/>
                    </p:nvPicPr>
                    <p:blipFill>
                      <a:blip r:embed="rId6"/>
                      <a:srcRect/>
                      <a:stretch>
                        <a:fillRect/>
                      </a:stretch>
                    </p:blipFill>
                    <p:spPr bwMode="auto">
                      <a:xfrm>
                        <a:off x="881063" y="3028950"/>
                        <a:ext cx="20574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821637760"/>
              </p:ext>
            </p:extLst>
          </p:nvPr>
        </p:nvGraphicFramePr>
        <p:xfrm>
          <a:off x="943761" y="1552575"/>
          <a:ext cx="1790700" cy="838200"/>
        </p:xfrm>
        <a:graphic>
          <a:graphicData uri="http://schemas.openxmlformats.org/presentationml/2006/ole">
            <mc:AlternateContent xmlns:mc="http://schemas.openxmlformats.org/markup-compatibility/2006">
              <mc:Choice xmlns:v="urn:schemas-microsoft-com:vml" Requires="v">
                <p:oleObj spid="_x0000_s2306057" name="Equation" r:id="rId7" imgW="1790640" imgH="838080" progId="Equation.DSMT4">
                  <p:embed/>
                </p:oleObj>
              </mc:Choice>
              <mc:Fallback>
                <p:oleObj name="Equation" r:id="rId7" imgW="1790640" imgH="838080" progId="Equation.DSMT4">
                  <p:embed/>
                  <p:pic>
                    <p:nvPicPr>
                      <p:cNvPr id="20" name="Object 19"/>
                      <p:cNvPicPr>
                        <a:picLocks noChangeAspect="1" noChangeArrowheads="1"/>
                      </p:cNvPicPr>
                      <p:nvPr/>
                    </p:nvPicPr>
                    <p:blipFill>
                      <a:blip r:embed="rId8"/>
                      <a:srcRect/>
                      <a:stretch>
                        <a:fillRect/>
                      </a:stretch>
                    </p:blipFill>
                    <p:spPr bwMode="auto">
                      <a:xfrm>
                        <a:off x="943761" y="1552575"/>
                        <a:ext cx="17907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a:hlinkClick r:id="" action="ppaction://ole?verb=0"/>
          </p:cNvPr>
          <p:cNvGraphicFramePr>
            <a:graphicFrameLocks/>
          </p:cNvGraphicFramePr>
          <p:nvPr>
            <p:extLst>
              <p:ext uri="{D42A27DB-BD31-4B8C-83A1-F6EECF244321}">
                <p14:modId xmlns:p14="http://schemas.microsoft.com/office/powerpoint/2010/main" val="2941928138"/>
              </p:ext>
            </p:extLst>
          </p:nvPr>
        </p:nvGraphicFramePr>
        <p:xfrm>
          <a:off x="4995173" y="1866900"/>
          <a:ext cx="762000" cy="666750"/>
        </p:xfrm>
        <a:graphic>
          <a:graphicData uri="http://schemas.openxmlformats.org/presentationml/2006/ole">
            <mc:AlternateContent xmlns:mc="http://schemas.openxmlformats.org/markup-compatibility/2006">
              <mc:Choice xmlns:v="urn:schemas-microsoft-com:vml" Requires="v">
                <p:oleObj spid="_x0000_s2306058" name="Equation" r:id="rId9" imgW="1015920" imgH="888840" progId="Equation.DSMT4">
                  <p:embed/>
                </p:oleObj>
              </mc:Choice>
              <mc:Fallback>
                <p:oleObj name="Equation" r:id="rId9" imgW="1015920" imgH="888840" progId="Equation.DSMT4">
                  <p:embed/>
                  <p:pic>
                    <p:nvPicPr>
                      <p:cNvPr id="8" name="Object 7">
                        <a:hlinkClick r:id="" action="ppaction://ole?verb=0"/>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5173" y="1866900"/>
                        <a:ext cx="7620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a:hlinkClick r:id="" action="ppaction://ole?verb=0"/>
          </p:cNvPr>
          <p:cNvGraphicFramePr>
            <a:graphicFrameLocks/>
          </p:cNvGraphicFramePr>
          <p:nvPr>
            <p:extLst>
              <p:ext uri="{D42A27DB-BD31-4B8C-83A1-F6EECF244321}">
                <p14:modId xmlns:p14="http://schemas.microsoft.com/office/powerpoint/2010/main" val="4207503082"/>
              </p:ext>
            </p:extLst>
          </p:nvPr>
        </p:nvGraphicFramePr>
        <p:xfrm>
          <a:off x="4329113" y="4752975"/>
          <a:ext cx="1476375" cy="800100"/>
        </p:xfrm>
        <a:graphic>
          <a:graphicData uri="http://schemas.openxmlformats.org/presentationml/2006/ole">
            <mc:AlternateContent xmlns:mc="http://schemas.openxmlformats.org/markup-compatibility/2006">
              <mc:Choice xmlns:v="urn:schemas-microsoft-com:vml" Requires="v">
                <p:oleObj spid="_x0000_s2306059" name="Equation" r:id="rId11" imgW="1968480" imgH="1066680" progId="Equation.DSMT4">
                  <p:embed/>
                </p:oleObj>
              </mc:Choice>
              <mc:Fallback>
                <p:oleObj name="Equation" r:id="rId11" imgW="1968480" imgH="1066680" progId="Equation.DSMT4">
                  <p:embed/>
                  <p:pic>
                    <p:nvPicPr>
                      <p:cNvPr id="6" name="Object 5">
                        <a:hlinkClick r:id="" action="ppaction://ole?verb=0"/>
                      </p:cNvPr>
                      <p:cNvPicPr>
                        <a:picLocks noChangeArrowheads="1"/>
                      </p:cNvPicPr>
                      <p:nvPr/>
                    </p:nvPicPr>
                    <p:blipFill>
                      <a:blip r:embed="rId12"/>
                      <a:srcRect/>
                      <a:stretch>
                        <a:fillRect/>
                      </a:stretch>
                    </p:blipFill>
                    <p:spPr bwMode="auto">
                      <a:xfrm>
                        <a:off x="4329113" y="4752975"/>
                        <a:ext cx="147637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280719842"/>
              </p:ext>
            </p:extLst>
          </p:nvPr>
        </p:nvGraphicFramePr>
        <p:xfrm>
          <a:off x="701675" y="4387850"/>
          <a:ext cx="2273300" cy="1790700"/>
        </p:xfrm>
        <a:graphic>
          <a:graphicData uri="http://schemas.openxmlformats.org/presentationml/2006/ole">
            <mc:AlternateContent xmlns:mc="http://schemas.openxmlformats.org/markup-compatibility/2006">
              <mc:Choice xmlns:v="urn:schemas-microsoft-com:vml" Requires="v">
                <p:oleObj spid="_x0000_s2306060" name="Equation" r:id="rId13" imgW="2273040" imgH="1790640" progId="Equation.DSMT4">
                  <p:embed/>
                </p:oleObj>
              </mc:Choice>
              <mc:Fallback>
                <p:oleObj name="Equation" r:id="rId13" imgW="2273040" imgH="1790640" progId="Equation.DSMT4">
                  <p:embed/>
                  <p:pic>
                    <p:nvPicPr>
                      <p:cNvPr id="4" name="Object 3"/>
                      <p:cNvPicPr>
                        <a:picLocks noChangeAspect="1" noChangeArrowheads="1"/>
                      </p:cNvPicPr>
                      <p:nvPr/>
                    </p:nvPicPr>
                    <p:blipFill>
                      <a:blip r:embed="rId14"/>
                      <a:srcRect/>
                      <a:stretch>
                        <a:fillRect/>
                      </a:stretch>
                    </p:blipFill>
                    <p:spPr bwMode="auto">
                      <a:xfrm>
                        <a:off x="701675" y="4387850"/>
                        <a:ext cx="22733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0119584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Predictions for required </a:t>
            </a:r>
            <a:r>
              <a:rPr lang="en-US" dirty="0" err="1" smtClean="0"/>
              <a:t>G</a:t>
            </a:r>
            <a:r>
              <a:rPr lang="en-US" dirty="0" err="1" smtClean="0">
                <a:latin typeface="Symbol" pitchFamily="18" charset="2"/>
              </a:rPr>
              <a:t>q</a:t>
            </a:r>
            <a:r>
              <a:rPr lang="en-US" dirty="0"/>
              <a:t> </a:t>
            </a:r>
            <a:r>
              <a:rPr lang="en-US" dirty="0" smtClean="0"/>
              <a:t>also suggest that </a:t>
            </a:r>
            <a:r>
              <a:rPr lang="en-US" dirty="0" smtClean="0">
                <a:latin typeface="Symbol" pitchFamily="18" charset="2"/>
              </a:rPr>
              <a:t>L</a:t>
            </a:r>
            <a:r>
              <a:rPr lang="en-US" dirty="0" smtClean="0"/>
              <a:t> scaling is correct</a:t>
            </a:r>
            <a:endParaRPr lang="en-US" dirty="0">
              <a:latin typeface="Symbol" pitchFamily="18" charset="2"/>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217688937"/>
              </p:ext>
            </p:extLst>
          </p:nvPr>
        </p:nvGraphicFramePr>
        <p:xfrm>
          <a:off x="2336141" y="2327425"/>
          <a:ext cx="4057650" cy="3876675"/>
        </p:xfrm>
        <a:graphic>
          <a:graphicData uri="http://schemas.openxmlformats.org/presentationml/2006/ole">
            <mc:AlternateContent xmlns:mc="http://schemas.openxmlformats.org/markup-compatibility/2006">
              <mc:Choice xmlns:v="urn:schemas-microsoft-com:vml" Requires="v">
                <p:oleObj spid="_x0000_s2259374" name="Mathcad" r:id="rId3" imgW="4057560" imgH="3876840" progId="Mathcad">
                  <p:link updateAutomatic="1"/>
                </p:oleObj>
              </mc:Choice>
              <mc:Fallback>
                <p:oleObj name="Mathcad" r:id="rId3" imgW="4057560" imgH="3876840" progId="Mathcad">
                  <p:link updateAutomatic="1"/>
                  <p:pic>
                    <p:nvPicPr>
                      <p:cNvPr id="0" name=""/>
                      <p:cNvPicPr/>
                      <p:nvPr/>
                    </p:nvPicPr>
                    <p:blipFill>
                      <a:blip r:embed="rId4"/>
                      <a:stretch>
                        <a:fillRect/>
                      </a:stretch>
                    </p:blipFill>
                    <p:spPr>
                      <a:xfrm>
                        <a:off x="2336141" y="2327425"/>
                        <a:ext cx="4057650" cy="3876675"/>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348788892"/>
              </p:ext>
            </p:extLst>
          </p:nvPr>
        </p:nvGraphicFramePr>
        <p:xfrm>
          <a:off x="6145992" y="4112254"/>
          <a:ext cx="1028700" cy="381000"/>
        </p:xfrm>
        <a:graphic>
          <a:graphicData uri="http://schemas.openxmlformats.org/presentationml/2006/ole">
            <mc:AlternateContent xmlns:mc="http://schemas.openxmlformats.org/markup-compatibility/2006">
              <mc:Choice xmlns:v="urn:schemas-microsoft-com:vml" Requires="v">
                <p:oleObj spid="_x0000_s2259375" name="Equation" r:id="rId5" imgW="1028700" imgH="381000" progId="Equation.DSMT4">
                  <p:embed/>
                </p:oleObj>
              </mc:Choice>
              <mc:Fallback>
                <p:oleObj name="Equation" r:id="rId5" imgW="1028700" imgH="381000"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5992" y="4112254"/>
                        <a:ext cx="10287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493756762"/>
              </p:ext>
            </p:extLst>
          </p:nvPr>
        </p:nvGraphicFramePr>
        <p:xfrm>
          <a:off x="6194425" y="2927260"/>
          <a:ext cx="1104900" cy="381000"/>
        </p:xfrm>
        <a:graphic>
          <a:graphicData uri="http://schemas.openxmlformats.org/presentationml/2006/ole">
            <mc:AlternateContent xmlns:mc="http://schemas.openxmlformats.org/markup-compatibility/2006">
              <mc:Choice xmlns:v="urn:schemas-microsoft-com:vml" Requires="v">
                <p:oleObj spid="_x0000_s2259376" name="Equation" r:id="rId7" imgW="1104900" imgH="381000" progId="Equation.DSMT4">
                  <p:embed/>
                </p:oleObj>
              </mc:Choice>
              <mc:Fallback>
                <p:oleObj name="Equation" r:id="rId7" imgW="1104900" imgH="381000" progId="Equation.DSMT4">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4425" y="2927260"/>
                        <a:ext cx="11049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78638563"/>
              </p:ext>
            </p:extLst>
          </p:nvPr>
        </p:nvGraphicFramePr>
        <p:xfrm>
          <a:off x="2406621" y="3662393"/>
          <a:ext cx="431800" cy="279400"/>
        </p:xfrm>
        <a:graphic>
          <a:graphicData uri="http://schemas.openxmlformats.org/presentationml/2006/ole">
            <mc:AlternateContent xmlns:mc="http://schemas.openxmlformats.org/markup-compatibility/2006">
              <mc:Choice xmlns:v="urn:schemas-microsoft-com:vml" Requires="v">
                <p:oleObj spid="_x0000_s2259377" name="Equation" r:id="rId9" imgW="431640" imgH="279360" progId="Equation.DSMT4">
                  <p:embed/>
                </p:oleObj>
              </mc:Choice>
              <mc:Fallback>
                <p:oleObj name="Equation" r:id="rId9" imgW="431640" imgH="279360" progId="Equation.DSMT4">
                  <p:embed/>
                  <p:pic>
                    <p:nvPicPr>
                      <p:cNvPr id="0" name="Object 22"/>
                      <p:cNvPicPr>
                        <a:picLocks noChangeAspect="1" noChangeArrowheads="1"/>
                      </p:cNvPicPr>
                      <p:nvPr/>
                    </p:nvPicPr>
                    <p:blipFill>
                      <a:blip r:embed="rId10"/>
                      <a:srcRect/>
                      <a:stretch>
                        <a:fillRect/>
                      </a:stretch>
                    </p:blipFill>
                    <p:spPr bwMode="auto">
                      <a:xfrm>
                        <a:off x="2406621" y="3662393"/>
                        <a:ext cx="431800" cy="279400"/>
                      </a:xfrm>
                      <a:prstGeom prst="rect">
                        <a:avLst/>
                      </a:prstGeom>
                      <a:solidFill>
                        <a:schemeClr val="bg1"/>
                      </a:solidFill>
                      <a:ln>
                        <a:noFill/>
                      </a:ln>
                    </p:spPr>
                  </p:pic>
                </p:oleObj>
              </mc:Fallback>
            </mc:AlternateContent>
          </a:graphicData>
        </a:graphic>
      </p:graphicFrame>
    </p:spTree>
    <p:extLst>
      <p:ext uri="{BB962C8B-B14F-4D97-AF65-F5344CB8AC3E}">
        <p14:creationId xmlns:p14="http://schemas.microsoft.com/office/powerpoint/2010/main" val="259281860"/>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 surface area to assign probabilities to collisions</a:t>
            </a:r>
            <a:endParaRPr lang="en-US" dirty="0"/>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9" name="Picture 8"/>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7" y="3021798"/>
            <a:ext cx="1135543" cy="298057"/>
          </a:xfrm>
          <a:prstGeom prst="rect">
            <a:avLst/>
          </a:prstGeom>
        </p:spPr>
      </p:pic>
      <p:pic>
        <p:nvPicPr>
          <p:cNvPr id="11" name="Picture 10"/>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3714" cy="298057"/>
          </a:xfrm>
          <a:prstGeom prst="rect">
            <a:avLst/>
          </a:prstGeom>
        </p:spPr>
      </p:pic>
      <p:pic>
        <p:nvPicPr>
          <p:cNvPr id="13" name="Picture 12"/>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15" name="Picture 14"/>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6"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smtClean="0"/>
              <a:t>Fraction of clay surface area coated by coagulant (this includes coagulant that is coated with </a:t>
            </a:r>
            <a:r>
              <a:rPr lang="en-US" sz="2000" dirty="0" err="1" smtClean="0"/>
              <a:t>humic</a:t>
            </a:r>
            <a:r>
              <a:rPr lang="en-US" sz="2000" dirty="0" smtClean="0"/>
              <a:t> acid)</a:t>
            </a:r>
            <a:endParaRPr lang="en-US" sz="2000" dirty="0"/>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a:t>
            </a:r>
            <a:r>
              <a:rPr lang="en-US" sz="2000" dirty="0" smtClean="0"/>
              <a:t>coagulant surface area coated by </a:t>
            </a:r>
            <a:r>
              <a:rPr lang="en-US" sz="2000" dirty="0" err="1" smtClean="0"/>
              <a:t>humic</a:t>
            </a:r>
            <a:r>
              <a:rPr lang="en-US" sz="2000" dirty="0" smtClean="0"/>
              <a:t> acid</a:t>
            </a:r>
            <a:endParaRPr lang="en-US" sz="2000" dirty="0"/>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a:t>
            </a:r>
            <a:r>
              <a:rPr lang="en-US" sz="2000" dirty="0" smtClean="0"/>
              <a:t>clay surface area that isn’t coated by anything</a:t>
            </a:r>
            <a:endParaRPr lang="en-US" sz="2000" dirty="0"/>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a:t>
            </a:r>
            <a:r>
              <a:rPr lang="en-US" sz="2000" dirty="0" smtClean="0"/>
              <a:t>clay surface area that is coated by clean coagulant</a:t>
            </a:r>
            <a:endParaRPr lang="en-US" sz="2000" dirty="0"/>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a:t>
            </a:r>
            <a:r>
              <a:rPr lang="en-US" sz="2000" dirty="0" smtClean="0"/>
              <a:t>clay surface area </a:t>
            </a:r>
            <a:r>
              <a:rPr lang="en-US" sz="2000" dirty="0"/>
              <a:t>that is coated </a:t>
            </a:r>
            <a:r>
              <a:rPr lang="en-US" sz="2000" dirty="0" smtClean="0"/>
              <a:t>by coagulant </a:t>
            </a:r>
            <a:r>
              <a:rPr lang="en-US" sz="2000" dirty="0"/>
              <a:t>that is coated by</a:t>
            </a:r>
            <a:r>
              <a:rPr lang="en-US" sz="2000" dirty="0" smtClean="0"/>
              <a:t> </a:t>
            </a:r>
            <a:r>
              <a:rPr lang="en-US" sz="2000" dirty="0" err="1" smtClean="0"/>
              <a:t>humic</a:t>
            </a:r>
            <a:r>
              <a:rPr lang="en-US" sz="2000" dirty="0" smtClean="0"/>
              <a:t> acid</a:t>
            </a:r>
            <a:endParaRPr lang="en-US" sz="2000" dirty="0"/>
          </a:p>
        </p:txBody>
      </p:sp>
    </p:spTree>
    <p:extLst>
      <p:ext uri="{BB962C8B-B14F-4D97-AF65-F5344CB8AC3E}">
        <p14:creationId xmlns:p14="http://schemas.microsoft.com/office/powerpoint/2010/main" val="1311010110"/>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There are 3 possible initial points of contact that can lead to attachment </a:t>
            </a:r>
            <a:endParaRPr lang="en-US" sz="3600" dirty="0"/>
          </a:p>
        </p:txBody>
      </p:sp>
      <p:pic>
        <p:nvPicPr>
          <p:cNvPr id="110" name="Picture 109"/>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6" y="2823170"/>
            <a:ext cx="6186666"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a:t>
            </a:r>
            <a:r>
              <a:rPr lang="en-US" sz="1800" dirty="0" smtClean="0"/>
              <a:t>is </a:t>
            </a:r>
            <a:r>
              <a:rPr lang="en-US" sz="1800" dirty="0"/>
              <a:t>equal to twice the probability that the first surface is clay and the second surface is the PACl surface of a PACl-HA </a:t>
            </a:r>
            <a:r>
              <a:rPr lang="en-US" sz="1800" dirty="0" smtClean="0"/>
              <a:t>nanoaggregate</a:t>
            </a:r>
            <a:endParaRPr lang="en-US" sz="1800" dirty="0"/>
          </a:p>
        </p:txBody>
      </p:sp>
      <p:pic>
        <p:nvPicPr>
          <p:cNvPr id="112" name="Picture 1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6"/>
            <a:ext cx="4409905" cy="321524"/>
          </a:xfrm>
          <a:prstGeom prst="rect">
            <a:avLst/>
          </a:prstGeom>
        </p:spPr>
      </p:pic>
      <p:pic>
        <p:nvPicPr>
          <p:cNvPr id="113" name="Picture 1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6" y="5852972"/>
            <a:ext cx="6427428"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smtClean="0">
                <a:solidFill>
                  <a:srgbClr val="000000"/>
                </a:solidFill>
              </a:rPr>
              <a:t>PACl</a:t>
            </a:r>
            <a:r>
              <a:rPr lang="en-US" sz="1800" dirty="0" smtClean="0">
                <a:solidFill>
                  <a:srgbClr val="000000"/>
                </a:solidFill>
              </a:rPr>
              <a:t> </a:t>
            </a:r>
            <a:r>
              <a:rPr lang="en-US" sz="1800" dirty="0">
                <a:solidFill>
                  <a:srgbClr val="000000"/>
                </a:solidFill>
              </a:rPr>
              <a:t>surface colliding with a </a:t>
            </a:r>
            <a:r>
              <a:rPr lang="en-US" sz="1800" dirty="0" err="1">
                <a:solidFill>
                  <a:srgbClr val="000000"/>
                </a:solidFill>
              </a:rPr>
              <a:t>PACl</a:t>
            </a:r>
            <a:r>
              <a:rPr lang="en-US" sz="1800" dirty="0">
                <a:solidFill>
                  <a:srgbClr val="000000"/>
                </a:solidFill>
              </a:rPr>
              <a:t> </a:t>
            </a:r>
            <a:r>
              <a:rPr lang="en-US" sz="1800" dirty="0" smtClean="0">
                <a:solidFill>
                  <a:srgbClr val="000000"/>
                </a:solidFill>
              </a:rPr>
              <a:t>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smtClean="0">
                <a:solidFill>
                  <a:srgbClr val="000000"/>
                </a:solidFill>
              </a:rPr>
              <a:t>PACl</a:t>
            </a:r>
            <a:r>
              <a:rPr lang="en-US" sz="1800" dirty="0" smtClean="0">
                <a:solidFill>
                  <a:srgbClr val="000000"/>
                </a:solidFill>
              </a:rPr>
              <a:t> </a:t>
            </a:r>
            <a:r>
              <a:rPr lang="en-US" sz="1800" dirty="0">
                <a:solidFill>
                  <a:srgbClr val="000000"/>
                </a:solidFill>
              </a:rPr>
              <a:t>surface colliding with a </a:t>
            </a:r>
            <a:r>
              <a:rPr lang="en-US" sz="1800" dirty="0" smtClean="0">
                <a:solidFill>
                  <a:srgbClr val="000000"/>
                </a:solidFill>
              </a:rPr>
              <a:t>HA surface</a:t>
            </a:r>
            <a:endParaRPr lang="en-US" dirty="0"/>
          </a:p>
        </p:txBody>
      </p:sp>
      <p:pic>
        <p:nvPicPr>
          <p:cNvPr id="111" name="Picture 11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1243" y="1314830"/>
            <a:ext cx="5129143" cy="266971"/>
          </a:xfrm>
          <a:prstGeom prst="rect">
            <a:avLst/>
          </a:prstGeom>
        </p:spPr>
      </p:pic>
    </p:spTree>
    <p:extLst>
      <p:ext uri="{BB962C8B-B14F-4D97-AF65-F5344CB8AC3E}">
        <p14:creationId xmlns:p14="http://schemas.microsoft.com/office/powerpoint/2010/main" val="220289758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Ten State Standards</a:t>
            </a:r>
            <a:endParaRPr lang="en-US" dirty="0"/>
          </a:p>
        </p:txBody>
      </p:sp>
      <p:sp>
        <p:nvSpPr>
          <p:cNvPr id="3" name="Content Placeholder 2"/>
          <p:cNvSpPr>
            <a:spLocks noGrp="1"/>
          </p:cNvSpPr>
          <p:nvPr>
            <p:ph idx="1"/>
          </p:nvPr>
        </p:nvSpPr>
        <p:spPr/>
        <p:txBody>
          <a:bodyPr/>
          <a:lstStyle/>
          <a:p>
            <a:r>
              <a:rPr lang="en-US" sz="2000" dirty="0" smtClean="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smtClean="0"/>
              <a:t>Agitators shall be driven by variable speed drives with the peripheral speed of paddles ranging from 0.5 to 3.0 feet per second.  External, non-submerged motors are preferred.</a:t>
            </a:r>
          </a:p>
          <a:p>
            <a:r>
              <a:rPr lang="en-US" sz="2000" dirty="0" smtClean="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smtClean="0"/>
              <a:t>Baffling may be used to provide for flocculation in small plants only after consultation with the reviewing authority</a:t>
            </a:r>
            <a:r>
              <a:rPr lang="en-US" sz="2000" dirty="0" smtClean="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smtClean="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smtClean="0">
                <a:solidFill>
                  <a:schemeClr val="accent4"/>
                </a:solidFill>
              </a:rPr>
              <a:t>Hydraulic flocculators allowed only by special permission!</a:t>
            </a:r>
            <a:endParaRPr lang="en-US" sz="2400" dirty="0">
              <a:solidFill>
                <a:schemeClr val="accent4"/>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flocculation model is far from complete </a:t>
            </a:r>
            <a:endParaRPr lang="en-US" dirty="0"/>
          </a:p>
        </p:txBody>
      </p:sp>
      <p:sp>
        <p:nvSpPr>
          <p:cNvPr id="3" name="Content Placeholder 2"/>
          <p:cNvSpPr>
            <a:spLocks noGrp="1"/>
          </p:cNvSpPr>
          <p:nvPr>
            <p:ph idx="1"/>
          </p:nvPr>
        </p:nvSpPr>
        <p:spPr/>
        <p:txBody>
          <a:bodyPr/>
          <a:lstStyle/>
          <a:p>
            <a:r>
              <a:rPr lang="en-US" dirty="0" smtClean="0"/>
              <a:t>Doesn’t predict decreasing performance at high coagulant dosages</a:t>
            </a:r>
          </a:p>
          <a:p>
            <a:pPr lvl="1"/>
            <a:r>
              <a:rPr lang="en-US" dirty="0" smtClean="0"/>
              <a:t>Likely that coagulant-coagulant bonds are weaker than coagulant-clay bonds and we don’t yet have that effect in the model</a:t>
            </a:r>
          </a:p>
          <a:p>
            <a:r>
              <a:rPr lang="en-US" dirty="0" smtClean="0"/>
              <a:t>Doesn’t describe floc formation when the dissolved organics concentration is so high that                  bonds are significant</a:t>
            </a:r>
          </a:p>
          <a:p>
            <a:r>
              <a:rPr lang="en-US" dirty="0" smtClean="0"/>
              <a:t>Doesn’t describe effects of sedimentation tank design</a:t>
            </a:r>
            <a:endParaRPr lang="en-US" dirty="0"/>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major assumptions of the floc model</a:t>
            </a:r>
            <a:endParaRPr lang="en-US" dirty="0"/>
          </a:p>
        </p:txBody>
      </p:sp>
      <p:sp>
        <p:nvSpPr>
          <p:cNvPr id="3" name="Content Placeholder 2"/>
          <p:cNvSpPr>
            <a:spLocks noGrp="1"/>
          </p:cNvSpPr>
          <p:nvPr>
            <p:ph idx="1"/>
          </p:nvPr>
        </p:nvSpPr>
        <p:spPr/>
        <p:txBody>
          <a:bodyPr/>
          <a:lstStyle/>
          <a:p>
            <a:r>
              <a:rPr lang="en-US" dirty="0" smtClean="0"/>
              <a:t>Long range transport velocity to a collision scales with the average separation distance of the particles</a:t>
            </a:r>
          </a:p>
          <a:p>
            <a:r>
              <a:rPr lang="en-US" dirty="0" smtClean="0"/>
              <a:t>Relative velocities between particles are dominated by viscous shear (not inertia)</a:t>
            </a:r>
          </a:p>
          <a:p>
            <a:pPr lvl="1"/>
            <a:r>
              <a:rPr lang="en-US" dirty="0" smtClean="0"/>
              <a:t>Separation distance is smaller than inner viscous scale</a:t>
            </a:r>
          </a:p>
          <a:p>
            <a:r>
              <a:rPr lang="en-US" dirty="0" smtClean="0"/>
              <a:t>Collisions with large flocs don’t result in attachment</a:t>
            </a:r>
          </a:p>
          <a:p>
            <a:r>
              <a:rPr lang="en-US" dirty="0" smtClean="0"/>
              <a:t>Plug flow!</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42137317"/>
              </p:ext>
            </p:extLst>
          </p:nvPr>
        </p:nvGraphicFramePr>
        <p:xfrm>
          <a:off x="7590137" y="2603051"/>
          <a:ext cx="1028700" cy="381000"/>
        </p:xfrm>
        <a:graphic>
          <a:graphicData uri="http://schemas.openxmlformats.org/presentationml/2006/ole">
            <mc:AlternateContent xmlns:mc="http://schemas.openxmlformats.org/markup-compatibility/2006">
              <mc:Choice xmlns:v="urn:schemas-microsoft-com:vml" Requires="v">
                <p:oleObj spid="_x0000_s2270305" name="Equation" r:id="rId3" imgW="1028700" imgH="381000" progId="Equation.DSMT4">
                  <p:embed/>
                </p:oleObj>
              </mc:Choice>
              <mc:Fallback>
                <p:oleObj name="Equation" r:id="rId3" imgW="1028700" imgH="3810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0137" y="2603051"/>
                        <a:ext cx="10287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13321199"/>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smtClean="0"/>
              <a:t>Particle collisions appears to be dominated by viscous shear</a:t>
            </a:r>
            <a:endParaRPr lang="en-US" sz="3200" dirty="0"/>
          </a:p>
        </p:txBody>
      </p:sp>
      <p:graphicFrame>
        <p:nvGraphicFramePr>
          <p:cNvPr id="4" name="Object 3"/>
          <p:cNvGraphicFramePr>
            <a:graphicFrameLocks noChangeAspect="1"/>
          </p:cNvGraphicFramePr>
          <p:nvPr>
            <p:extLst>
              <p:ext uri="{D42A27DB-BD31-4B8C-83A1-F6EECF244321}">
                <p14:modId xmlns:p14="http://schemas.microsoft.com/office/powerpoint/2010/main" val="2626615919"/>
              </p:ext>
            </p:extLst>
          </p:nvPr>
        </p:nvGraphicFramePr>
        <p:xfrm>
          <a:off x="1767787" y="1555929"/>
          <a:ext cx="1346200" cy="838200"/>
        </p:xfrm>
        <a:graphic>
          <a:graphicData uri="http://schemas.openxmlformats.org/presentationml/2006/ole">
            <mc:AlternateContent xmlns:mc="http://schemas.openxmlformats.org/markup-compatibility/2006">
              <mc:Choice xmlns:v="urn:schemas-microsoft-com:vml" Requires="v">
                <p:oleObj spid="_x0000_s2255368" name="Equation" r:id="rId4" imgW="1346040" imgH="838080" progId="Equation.DSMT4">
                  <p:embed/>
                </p:oleObj>
              </mc:Choice>
              <mc:Fallback>
                <p:oleObj name="Equation" r:id="rId4" imgW="1346040" imgH="83808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7787" y="1555929"/>
                        <a:ext cx="1346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068292817"/>
              </p:ext>
            </p:extLst>
          </p:nvPr>
        </p:nvGraphicFramePr>
        <p:xfrm>
          <a:off x="5607141" y="1866541"/>
          <a:ext cx="1460500" cy="419100"/>
        </p:xfrm>
        <a:graphic>
          <a:graphicData uri="http://schemas.openxmlformats.org/presentationml/2006/ole">
            <mc:AlternateContent xmlns:mc="http://schemas.openxmlformats.org/markup-compatibility/2006">
              <mc:Choice xmlns:v="urn:schemas-microsoft-com:vml" Requires="v">
                <p:oleObj spid="_x0000_s2255369" name="Equation" r:id="rId6" imgW="1460160" imgH="419040" progId="Equation.DSMT4">
                  <p:embed/>
                </p:oleObj>
              </mc:Choice>
              <mc:Fallback>
                <p:oleObj name="Equation" r:id="rId6" imgW="1460160" imgH="419040" progId="Equation.DSMT4">
                  <p:embed/>
                  <p:pic>
                    <p:nvPicPr>
                      <p:cNvPr id="0" name=""/>
                      <p:cNvPicPr>
                        <a:picLocks noChangeAspect="1" noChangeArrowheads="1"/>
                      </p:cNvPicPr>
                      <p:nvPr/>
                    </p:nvPicPr>
                    <p:blipFill>
                      <a:blip r:embed="rId7"/>
                      <a:srcRect/>
                      <a:stretch>
                        <a:fillRect/>
                      </a:stretch>
                    </p:blipFill>
                    <p:spPr bwMode="auto">
                      <a:xfrm>
                        <a:off x="5607141" y="1866541"/>
                        <a:ext cx="14605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679979805"/>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370" name="Mathcad" r:id="rId8" imgW="3476520" imgH="2809800" progId="Mathcad">
                  <p:link updateAutomatic="1"/>
                </p:oleObj>
              </mc:Choice>
              <mc:Fallback>
                <p:oleObj name="Mathcad" r:id="rId8" imgW="3476520" imgH="2809800" progId="Mathcad">
                  <p:link updateAutomatic="1"/>
                  <p:pic>
                    <p:nvPicPr>
                      <p:cNvPr id="0" name=""/>
                      <p:cNvPicPr/>
                      <p:nvPr/>
                    </p:nvPicPr>
                    <p:blipFill>
                      <a:blip r:embed="rId9"/>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624758182"/>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371" name="Mathcad" r:id="rId10" imgW="3581280" imgH="2733840" progId="Mathcad">
                  <p:link updateAutomatic="1"/>
                </p:oleObj>
              </mc:Choice>
              <mc:Fallback>
                <p:oleObj name="Mathcad" r:id="rId10" imgW="3581280" imgH="2733840" progId="Mathcad">
                  <p:link updateAutomatic="1"/>
                  <p:pic>
                    <p:nvPicPr>
                      <p:cNvPr id="0" name=""/>
                      <p:cNvPicPr/>
                      <p:nvPr/>
                    </p:nvPicPr>
                    <p:blipFill>
                      <a:blip r:embed="rId11"/>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smtClean="0"/>
              <a:t>viscous</a:t>
            </a:r>
            <a:endParaRPr lang="en-US" dirty="0"/>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smtClean="0"/>
              <a:t>inertial</a:t>
            </a:r>
            <a:endParaRPr lang="en-US" dirty="0"/>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smtClean="0"/>
              <a:t>Particle separation distances are less than the viscous length scale</a:t>
            </a:r>
            <a:endParaRPr lang="en-US" sz="2400" dirty="0"/>
          </a:p>
        </p:txBody>
      </p:sp>
    </p:spTree>
    <p:extLst>
      <p:ext uri="{BB962C8B-B14F-4D97-AF65-F5344CB8AC3E}">
        <p14:creationId xmlns:p14="http://schemas.microsoft.com/office/powerpoint/2010/main" val="1448640771"/>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smtClean="0"/>
              <a:t>What does </a:t>
            </a:r>
            <a:r>
              <a:rPr lang="en-US" dirty="0" err="1" smtClean="0"/>
              <a:t>Gt</a:t>
            </a:r>
            <a:r>
              <a:rPr lang="en-US" dirty="0" smtClean="0"/>
              <a:t> mean?</a:t>
            </a:r>
            <a:endParaRPr lang="en-US" dirty="0"/>
          </a:p>
        </p:txBody>
      </p:sp>
      <p:graphicFrame>
        <p:nvGraphicFramePr>
          <p:cNvPr id="3" name="Object 2">
            <a:hlinkClick r:id="" action="ppaction://ole?verb=0"/>
          </p:cNvPr>
          <p:cNvGraphicFramePr>
            <a:graphicFrameLocks/>
          </p:cNvGraphicFramePr>
          <p:nvPr>
            <p:extLst>
              <p:ext uri="{D42A27DB-BD31-4B8C-83A1-F6EECF244321}">
                <p14:modId xmlns:p14="http://schemas.microsoft.com/office/powerpoint/2010/main" val="1469281728"/>
              </p:ext>
            </p:extLst>
          </p:nvPr>
        </p:nvGraphicFramePr>
        <p:xfrm>
          <a:off x="390525" y="1839351"/>
          <a:ext cx="2098675" cy="4202113"/>
        </p:xfrm>
        <a:graphic>
          <a:graphicData uri="http://schemas.openxmlformats.org/presentationml/2006/ole">
            <mc:AlternateContent xmlns:mc="http://schemas.openxmlformats.org/markup-compatibility/2006">
              <mc:Choice xmlns:v="urn:schemas-microsoft-com:vml" Requires="v">
                <p:oleObj spid="_x0000_s2241824" name="Equation" r:id="rId4" imgW="1815840" imgH="3606480" progId="Equation.DSMT4">
                  <p:embed/>
                </p:oleObj>
              </mc:Choice>
              <mc:Fallback>
                <p:oleObj name="Equation" r:id="rId4" imgW="1815840" imgH="3606480" progId="Equation.DSMT4">
                  <p:embed/>
                  <p:pic>
                    <p:nvPicPr>
                      <p:cNvPr id="0" name=""/>
                      <p:cNvPicPr>
                        <a:picLocks noChangeArrowheads="1"/>
                      </p:cNvPicPr>
                      <p:nvPr/>
                    </p:nvPicPr>
                    <p:blipFill>
                      <a:blip r:embed="rId5"/>
                      <a:srcRect/>
                      <a:stretch>
                        <a:fillRect/>
                      </a:stretch>
                    </p:blipFill>
                    <p:spPr bwMode="auto">
                      <a:xfrm>
                        <a:off x="390525" y="1839351"/>
                        <a:ext cx="2098675" cy="420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4" name="TextBox 3"/>
          <p:cNvSpPr txBox="1"/>
          <p:nvPr/>
        </p:nvSpPr>
        <p:spPr>
          <a:xfrm>
            <a:off x="3253562" y="1852854"/>
            <a:ext cx="3930884" cy="461665"/>
          </a:xfrm>
          <a:prstGeom prst="rect">
            <a:avLst/>
          </a:prstGeom>
          <a:noFill/>
        </p:spPr>
        <p:txBody>
          <a:bodyPr wrap="none" rtlCol="0">
            <a:spAutoFit/>
          </a:bodyPr>
          <a:lstStyle/>
          <a:p>
            <a:r>
              <a:rPr lang="en-US" sz="2400" dirty="0" smtClean="0"/>
              <a:t>Definition of velocity gradient</a:t>
            </a:r>
            <a:endParaRPr lang="en-US" sz="2400" dirty="0"/>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smtClean="0"/>
                  <a:t>Find relative velocity between flocs separated by </a:t>
                </a:r>
                <a:r>
                  <a:rPr lang="en-US" sz="2400" dirty="0"/>
                  <a:t>distance</a:t>
                </a:r>
                <a:r>
                  <a:rPr lang="en-US" sz="2400" dirty="0" smtClean="0"/>
                  <a:t>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smtClean="0"/>
              <a:t>The relative distance traveled due to fluid deformation is proportional to time </a:t>
            </a:r>
            <a:endParaRPr lang="en-US" sz="2400" dirty="0"/>
          </a:p>
        </p:txBody>
      </p:sp>
      <p:sp>
        <p:nvSpPr>
          <p:cNvPr id="7" name="TextBox 6"/>
          <p:cNvSpPr txBox="1"/>
          <p:nvPr/>
        </p:nvSpPr>
        <p:spPr>
          <a:xfrm>
            <a:off x="3253562" y="5103594"/>
            <a:ext cx="5507665" cy="1200329"/>
          </a:xfrm>
          <a:prstGeom prst="rect">
            <a:avLst/>
          </a:prstGeom>
          <a:noFill/>
        </p:spPr>
        <p:txBody>
          <a:bodyPr wrap="square" rtlCol="0">
            <a:spAutoFit/>
          </a:bodyPr>
          <a:lstStyle/>
          <a:p>
            <a:r>
              <a:rPr lang="en-US" sz="2400" dirty="0" smtClean="0"/>
              <a:t>A </a:t>
            </a:r>
            <a:r>
              <a:rPr lang="en-US" sz="2400" dirty="0" err="1" smtClean="0"/>
              <a:t>Gt</a:t>
            </a:r>
            <a:r>
              <a:rPr lang="en-US" sz="2400" dirty="0" smtClean="0"/>
              <a:t> of 1 means that the particles have a relative displacement equal to their separation distance</a:t>
            </a:r>
            <a:endParaRPr lang="en-US" sz="2400" dirty="0"/>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smtClean="0"/>
              <a:t>u</a:t>
            </a:r>
            <a:endParaRPr lang="en-US" dirty="0"/>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smtClean="0"/>
              <a:t>x</a:t>
            </a:r>
            <a:endParaRPr lang="en-US" dirty="0"/>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smtClean="0"/>
              <a:t>y</a:t>
            </a:r>
            <a:endParaRPr lang="en-US" dirty="0"/>
          </a:p>
        </p:txBody>
      </p:sp>
      <p:pic>
        <p:nvPicPr>
          <p:cNvPr id="20" name="Picture 24"/>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smtClean="0"/>
              <a:t>y</a:t>
            </a:r>
            <a:endParaRPr lang="en-US" dirty="0"/>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smtClean="0"/>
              <a:t>velocity</a:t>
            </a:r>
            <a:endParaRPr lang="en-US" sz="1600" dirty="0"/>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smtClean="0"/>
              <a:t>Displacement in time t</a:t>
            </a:r>
            <a:endParaRPr lang="en-US" sz="1600" dirty="0"/>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graphicFrame>
        <p:nvGraphicFramePr>
          <p:cNvPr id="43" name="Object 42">
            <a:hlinkClick r:id="" action="ppaction://ole?verb=0"/>
          </p:cNvPr>
          <p:cNvGraphicFramePr>
            <a:graphicFrameLocks/>
          </p:cNvGraphicFramePr>
          <p:nvPr>
            <p:extLst>
              <p:ext uri="{D42A27DB-BD31-4B8C-83A1-F6EECF244321}">
                <p14:modId xmlns:p14="http://schemas.microsoft.com/office/powerpoint/2010/main" val="2019036486"/>
              </p:ext>
            </p:extLst>
          </p:nvPr>
        </p:nvGraphicFramePr>
        <p:xfrm>
          <a:off x="-2014538" y="3902075"/>
          <a:ext cx="1379538" cy="990600"/>
        </p:xfrm>
        <a:graphic>
          <a:graphicData uri="http://schemas.openxmlformats.org/presentationml/2006/ole">
            <mc:AlternateContent xmlns:mc="http://schemas.openxmlformats.org/markup-compatibility/2006">
              <mc:Choice xmlns:v="urn:schemas-microsoft-com:vml" Requires="v">
                <p:oleObj spid="_x0000_s2241825" name="Equation" r:id="rId11" imgW="1193760" imgH="850680" progId="Equation.DSMT4">
                  <p:embed/>
                </p:oleObj>
              </mc:Choice>
              <mc:Fallback>
                <p:oleObj name="Equation" r:id="rId11" imgW="1193760" imgH="850680" progId="Equation.DSMT4">
                  <p:embed/>
                  <p:pic>
                    <p:nvPicPr>
                      <p:cNvPr id="0" name=""/>
                      <p:cNvPicPr>
                        <a:picLocks noChangeArrowheads="1"/>
                      </p:cNvPicPr>
                      <p:nvPr/>
                    </p:nvPicPr>
                    <p:blipFill>
                      <a:blip r:embed="rId12"/>
                      <a:srcRect/>
                      <a:stretch>
                        <a:fillRect/>
                      </a:stretch>
                    </p:blipFill>
                    <p:spPr bwMode="auto">
                      <a:xfrm>
                        <a:off x="-2014538" y="3902075"/>
                        <a:ext cx="1379538"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839563106"/>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smtClean="0"/>
              <a:t>Fractal Flocculation Conclusions</a:t>
            </a:r>
            <a:endParaRPr lang="en-US" dirty="0"/>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a:t>
            </a:r>
            <a:r>
              <a:rPr lang="en-US" sz="2800" dirty="0" smtClean="0"/>
              <a:t>particles </a:t>
            </a:r>
            <a:r>
              <a:rPr lang="en-US" sz="2800" dirty="0"/>
              <a:t>and </a:t>
            </a:r>
            <a:r>
              <a:rPr lang="en-US" sz="2800" dirty="0" smtClean="0"/>
              <a:t>non-</a:t>
            </a:r>
            <a:r>
              <a:rPr lang="en-US" sz="2800" dirty="0" err="1" smtClean="0"/>
              <a:t>settleable</a:t>
            </a:r>
            <a:r>
              <a:rPr lang="en-US" sz="2800" dirty="0" smtClean="0"/>
              <a:t> </a:t>
            </a:r>
            <a:r>
              <a:rPr lang="en-US" sz="2800" dirty="0"/>
              <a:t>flocs decreases</a:t>
            </a:r>
          </a:p>
          <a:p>
            <a:pPr>
              <a:lnSpc>
                <a:spcPct val="90000"/>
              </a:lnSpc>
            </a:pPr>
            <a:r>
              <a:rPr lang="en-US" sz="2800" dirty="0" smtClean="0"/>
              <a:t>Particles can’t attach to full size flocs</a:t>
            </a:r>
          </a:p>
          <a:p>
            <a:pPr lvl="1">
              <a:lnSpc>
                <a:spcPct val="90000"/>
              </a:lnSpc>
            </a:pPr>
            <a:r>
              <a:rPr lang="en-US" sz="2400" dirty="0" smtClean="0"/>
              <a:t>Perhaps because of high differential velocities at the moment of impact</a:t>
            </a:r>
          </a:p>
          <a:p>
            <a:pPr>
              <a:lnSpc>
                <a:spcPct val="90000"/>
              </a:lnSpc>
            </a:pPr>
            <a:r>
              <a:rPr lang="en-US" dirty="0" smtClean="0"/>
              <a:t>We have an unpublished model that predicts settled water turbidity after a flocculator (assuming no flocculation in the sedimentation tank)</a:t>
            </a:r>
          </a:p>
          <a:p>
            <a:pPr>
              <a:lnSpc>
                <a:spcPct val="90000"/>
              </a:lnSpc>
            </a:pPr>
            <a:r>
              <a:rPr lang="en-US" dirty="0" smtClean="0"/>
              <a:t>The model is an approximation!</a:t>
            </a:r>
          </a:p>
        </p:txBody>
      </p:sp>
      <p:graphicFrame>
        <p:nvGraphicFramePr>
          <p:cNvPr id="2" name="Object 1"/>
          <p:cNvGraphicFramePr>
            <a:graphicFrameLocks noChangeAspect="1"/>
          </p:cNvGraphicFramePr>
          <p:nvPr>
            <p:extLst>
              <p:ext uri="{D42A27DB-BD31-4B8C-83A1-F6EECF244321}">
                <p14:modId xmlns:p14="http://schemas.microsoft.com/office/powerpoint/2010/main" val="3404846367"/>
              </p:ext>
            </p:extLst>
          </p:nvPr>
        </p:nvGraphicFramePr>
        <p:xfrm>
          <a:off x="6806241" y="4081188"/>
          <a:ext cx="2225196" cy="537988"/>
        </p:xfrm>
        <a:graphic>
          <a:graphicData uri="http://schemas.openxmlformats.org/presentationml/2006/ole">
            <mc:AlternateContent xmlns:mc="http://schemas.openxmlformats.org/markup-compatibility/2006">
              <mc:Choice xmlns:v="urn:schemas-microsoft-com:vml" Requires="v">
                <p:oleObj spid="_x0000_s2276431" name="Equation" r:id="rId4" imgW="3771720" imgH="914400" progId="Equation.DSMT4">
                  <p:embed/>
                </p:oleObj>
              </mc:Choice>
              <mc:Fallback>
                <p:oleObj name="Equation" r:id="rId4" imgW="3771720" imgH="914400" progId="Equation.DSMT4">
                  <p:embed/>
                  <p:pic>
                    <p:nvPicPr>
                      <p:cNvPr id="0" name="Object 6"/>
                      <p:cNvPicPr>
                        <a:picLocks noChangeAspect="1" noChangeArrowheads="1"/>
                      </p:cNvPicPr>
                      <p:nvPr/>
                    </p:nvPicPr>
                    <p:blipFill>
                      <a:blip r:embed="rId5"/>
                      <a:srcRect/>
                      <a:stretch>
                        <a:fillRect/>
                      </a:stretch>
                    </p:blipFill>
                    <p:spPr bwMode="auto">
                      <a:xfrm>
                        <a:off x="6806241" y="4081188"/>
                        <a:ext cx="2225196" cy="537988"/>
                      </a:xfrm>
                      <a:prstGeom prst="rect">
                        <a:avLst/>
                      </a:prstGeom>
                      <a:noFill/>
                      <a:ln>
                        <a:noFill/>
                      </a:ln>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the model missing?</a:t>
            </a:r>
            <a:endParaRPr lang="en-US" dirty="0"/>
          </a:p>
        </p:txBody>
      </p:sp>
      <p:sp>
        <p:nvSpPr>
          <p:cNvPr id="3" name="Content Placeholder 2"/>
          <p:cNvSpPr>
            <a:spLocks noGrp="1"/>
          </p:cNvSpPr>
          <p:nvPr>
            <p:ph idx="1"/>
          </p:nvPr>
        </p:nvSpPr>
        <p:spPr/>
        <p:txBody>
          <a:bodyPr/>
          <a:lstStyle/>
          <a:p>
            <a:r>
              <a:rPr lang="en-US" dirty="0" smtClean="0"/>
              <a:t>The model doesn’t include any particle aggregation that occurs in the  sedimentation tank</a:t>
            </a:r>
          </a:p>
          <a:p>
            <a:pPr lvl="1"/>
            <a:r>
              <a:rPr lang="en-US" dirty="0" smtClean="0"/>
              <a:t>Residence time in the </a:t>
            </a:r>
            <a:r>
              <a:rPr lang="en-US" dirty="0" err="1" smtClean="0"/>
              <a:t>sed</a:t>
            </a:r>
            <a:r>
              <a:rPr lang="en-US" dirty="0" smtClean="0"/>
              <a:t> tank is long and energy dissipation rate is low</a:t>
            </a:r>
          </a:p>
          <a:p>
            <a:pPr lvl="1"/>
            <a:r>
              <a:rPr lang="en-US" dirty="0" smtClean="0"/>
              <a:t>Filtration in the </a:t>
            </a:r>
            <a:r>
              <a:rPr lang="en-US" dirty="0" err="1" smtClean="0"/>
              <a:t>sed</a:t>
            </a:r>
            <a:r>
              <a:rPr lang="en-US" dirty="0" smtClean="0"/>
              <a:t> tank (especially if there is a floc blanket) may be important</a:t>
            </a:r>
          </a:p>
          <a:p>
            <a:r>
              <a:rPr lang="en-US" dirty="0" smtClean="0"/>
              <a:t>It assumes all nanoparticles interact with clay and not with dissolved organic matter or fluoride or …</a:t>
            </a:r>
          </a:p>
          <a:p>
            <a:endParaRPr lang="en-US" dirty="0"/>
          </a:p>
        </p:txBody>
      </p:sp>
    </p:spTree>
    <p:extLst>
      <p:ext uri="{BB962C8B-B14F-4D97-AF65-F5344CB8AC3E}">
        <p14:creationId xmlns:p14="http://schemas.microsoft.com/office/powerpoint/2010/main" val="2165732841"/>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smtClean="0"/>
              <a:t>Review</a:t>
            </a:r>
            <a:endParaRPr lang="en-US" dirty="0"/>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smtClean="0"/>
              <a:t>Why is it that doubling the residence time in a flocculator doesn’t double </a:t>
            </a:r>
            <a:r>
              <a:rPr lang="en-US" dirty="0" err="1" smtClean="0"/>
              <a:t>pC</a:t>
            </a:r>
            <a:r>
              <a:rPr lang="en-US" dirty="0" smtClean="0"/>
              <a:t>* for the flocculator?</a:t>
            </a:r>
          </a:p>
          <a:p>
            <a:pPr>
              <a:lnSpc>
                <a:spcPct val="90000"/>
              </a:lnSpc>
            </a:pPr>
            <a:r>
              <a:rPr lang="en-US" dirty="0" smtClean="0"/>
              <a:t>Why does increasing initial turbidity decrease the initial time between collisions?</a:t>
            </a:r>
          </a:p>
          <a:p>
            <a:pPr>
              <a:lnSpc>
                <a:spcPct val="90000"/>
              </a:lnSpc>
            </a:pPr>
            <a:r>
              <a:rPr lang="en-US" dirty="0" smtClean="0"/>
              <a:t>Which terms in the model are determined by the flocculator design?</a:t>
            </a:r>
          </a:p>
          <a:p>
            <a:pPr>
              <a:lnSpc>
                <a:spcPct val="90000"/>
              </a:lnSpc>
            </a:pPr>
            <a:r>
              <a:rPr lang="en-US" dirty="0" smtClean="0"/>
              <a:t>The model assumes plug flow!</a:t>
            </a:r>
          </a:p>
          <a:p>
            <a:pPr>
              <a:lnSpc>
                <a:spcPct val="90000"/>
              </a:lnSpc>
            </a:pPr>
            <a:endParaRPr lang="en-US" dirty="0" smtClean="0"/>
          </a:p>
          <a:p>
            <a:pPr>
              <a:lnSpc>
                <a:spcPct val="90000"/>
              </a:lnSpc>
            </a:pPr>
            <a:endParaRPr lang="en-US" dirty="0" smtClean="0"/>
          </a:p>
          <a:p>
            <a:pPr>
              <a:lnSpc>
                <a:spcPct val="90000"/>
              </a:lnSpc>
            </a:pP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649284987"/>
              </p:ext>
            </p:extLst>
          </p:nvPr>
        </p:nvGraphicFramePr>
        <p:xfrm>
          <a:off x="5080957" y="356641"/>
          <a:ext cx="3786577" cy="915486"/>
        </p:xfrm>
        <a:graphic>
          <a:graphicData uri="http://schemas.openxmlformats.org/presentationml/2006/ole">
            <mc:AlternateContent xmlns:mc="http://schemas.openxmlformats.org/markup-compatibility/2006">
              <mc:Choice xmlns:v="urn:schemas-microsoft-com:vml" Requires="v">
                <p:oleObj spid="_x0000_s2211196" name="Equation" r:id="rId4" imgW="3771720" imgH="914400" progId="Equation.DSMT4">
                  <p:embed/>
                </p:oleObj>
              </mc:Choice>
              <mc:Fallback>
                <p:oleObj name="Equation" r:id="rId4" imgW="3771720" imgH="914400" progId="Equation.DSMT4">
                  <p:embed/>
                  <p:pic>
                    <p:nvPicPr>
                      <p:cNvPr id="0" name="Object 6"/>
                      <p:cNvPicPr>
                        <a:picLocks noChangeAspect="1" noChangeArrowheads="1"/>
                      </p:cNvPicPr>
                      <p:nvPr/>
                    </p:nvPicPr>
                    <p:blipFill>
                      <a:blip r:embed="rId5"/>
                      <a:srcRect/>
                      <a:stretch>
                        <a:fillRect/>
                      </a:stretch>
                    </p:blipFill>
                    <p:spPr bwMode="auto">
                      <a:xfrm>
                        <a:off x="5080957" y="356641"/>
                        <a:ext cx="3786577" cy="915486"/>
                      </a:xfrm>
                      <a:prstGeom prst="rect">
                        <a:avLst/>
                      </a:prstGeom>
                      <a:noFill/>
                      <a:ln>
                        <a:noFill/>
                      </a:ln>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845325014"/>
              </p:ext>
            </p:extLst>
          </p:nvPr>
        </p:nvGraphicFramePr>
        <p:xfrm>
          <a:off x="2755900" y="444500"/>
          <a:ext cx="1790700" cy="838200"/>
        </p:xfrm>
        <a:graphic>
          <a:graphicData uri="http://schemas.openxmlformats.org/presentationml/2006/ole">
            <mc:AlternateContent xmlns:mc="http://schemas.openxmlformats.org/markup-compatibility/2006">
              <mc:Choice xmlns:v="urn:schemas-microsoft-com:vml" Requires="v">
                <p:oleObj spid="_x0000_s2211197" name="Equation" r:id="rId6" imgW="1790640" imgH="838080" progId="Equation.DSMT4">
                  <p:embed/>
                </p:oleObj>
              </mc:Choice>
              <mc:Fallback>
                <p:oleObj name="Equation" r:id="rId6" imgW="1790640" imgH="838080" progId="Equation.DSMT4">
                  <p:embed/>
                  <p:pic>
                    <p:nvPicPr>
                      <p:cNvPr id="0" name="Object 19"/>
                      <p:cNvPicPr>
                        <a:picLocks noChangeAspect="1" noChangeArrowheads="1"/>
                      </p:cNvPicPr>
                      <p:nvPr/>
                    </p:nvPicPr>
                    <p:blipFill>
                      <a:blip r:embed="rId7"/>
                      <a:srcRect/>
                      <a:stretch>
                        <a:fillRect/>
                      </a:stretch>
                    </p:blipFill>
                    <p:spPr bwMode="auto">
                      <a:xfrm>
                        <a:off x="2755900" y="444500"/>
                        <a:ext cx="17907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38130039"/>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coverage (</a:t>
            </a:r>
            <a:r>
              <a:rPr lang="en-US" dirty="0" smtClean="0">
                <a:latin typeface="Symbol" pitchFamily="18" charset="2"/>
              </a:rPr>
              <a:t>G</a:t>
            </a:r>
            <a:r>
              <a:rPr lang="en-US" dirty="0" smtClean="0"/>
              <a:t>) of clay by coagulant precipitate</a:t>
            </a:r>
            <a:endParaRPr lang="en-US" dirty="0"/>
          </a:p>
        </p:txBody>
      </p:sp>
      <p:sp>
        <p:nvSpPr>
          <p:cNvPr id="3" name="Content Placeholder 2"/>
          <p:cNvSpPr>
            <a:spLocks noGrp="1"/>
          </p:cNvSpPr>
          <p:nvPr>
            <p:ph idx="1"/>
          </p:nvPr>
        </p:nvSpPr>
        <p:spPr/>
        <p:txBody>
          <a:bodyPr/>
          <a:lstStyle/>
          <a:p>
            <a:pPr marL="0" indent="0">
              <a:buNone/>
            </a:pPr>
            <a:r>
              <a:rPr lang="en-US" sz="2000" dirty="0" smtClean="0"/>
              <a:t>In our modeling work we didn’t cover how to calculate what fraction of the clay surfaces are coated with coagulant. The following slides are the equation heavy derivation of that coverage. We assume coagulant precipitate has some characteristic diameter when it sticks to the clay and that the clay can be represented as a cylinder. We also assume that the coagulant sticks to everything including reactor walls. The coagulant approaches the clay surface randomly and thus accumulates in a Poisson distribution. The random bombardment means that some coagulant is wasted in double coverage of previously covered clay.</a:t>
            </a:r>
          </a:p>
          <a:p>
            <a:pPr marL="0" indent="0">
              <a:buNone/>
            </a:pPr>
            <a:endParaRPr lang="en-US" sz="2000" dirty="0"/>
          </a:p>
          <a:p>
            <a:pPr marL="0" indent="0">
              <a:buNone/>
            </a:pPr>
            <a:r>
              <a:rPr lang="en-US" sz="2000" dirty="0" smtClean="0"/>
              <a:t>It is possible that the number of successful collisions is not simply directly proportional to surface coverage. It isn’t clear why surface coverage greater than about 50% would be of any benefit given that nanoparticles likely attach more strongly to clay than to nanoparticles. </a:t>
            </a:r>
            <a:endParaRPr lang="en-US" sz="20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794569483"/>
              </p:ext>
            </p:extLst>
          </p:nvPr>
        </p:nvGraphicFramePr>
        <p:xfrm>
          <a:off x="7478234" y="5868239"/>
          <a:ext cx="1379537" cy="812800"/>
        </p:xfrm>
        <a:graphic>
          <a:graphicData uri="http://schemas.openxmlformats.org/presentationml/2006/ole">
            <mc:AlternateContent xmlns:mc="http://schemas.openxmlformats.org/markup-compatibility/2006">
              <mc:Choice xmlns:v="urn:schemas-microsoft-com:vml" Requires="v">
                <p:oleObj spid="_x0000_s2269281" name="Equation" r:id="rId3" imgW="1371600" imgH="812520" progId="Equation.DSMT4">
                  <p:embed/>
                </p:oleObj>
              </mc:Choice>
              <mc:Fallback>
                <p:oleObj name="Equation" r:id="rId3" imgW="1371600" imgH="812520" progId="Equation.DSMT4">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8234" y="5868239"/>
                        <a:ext cx="1379537"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43482570"/>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smtClean="0"/>
              <a:t>) &lt;&lt; 1 and small loss to reactor walls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41376150"/>
              </p:ext>
            </p:extLst>
          </p:nvPr>
        </p:nvGraphicFramePr>
        <p:xfrm>
          <a:off x="5943600" y="3258665"/>
          <a:ext cx="3200400" cy="914400"/>
        </p:xfrm>
        <a:graphic>
          <a:graphicData uri="http://schemas.openxmlformats.org/presentationml/2006/ole">
            <mc:AlternateContent xmlns:mc="http://schemas.openxmlformats.org/markup-compatibility/2006">
              <mc:Choice xmlns:v="urn:schemas-microsoft-com:vml" Requires="v">
                <p:oleObj spid="_x0000_s2305088" name="Equation" r:id="rId3" imgW="3200400" imgH="914400" progId="Equation.DSMT4">
                  <p:embed/>
                </p:oleObj>
              </mc:Choice>
              <mc:Fallback>
                <p:oleObj name="Equation" r:id="rId3" imgW="3200400" imgH="914400" progId="Equation.DSMT4">
                  <p:embed/>
                  <p:pic>
                    <p:nvPicPr>
                      <p:cNvPr id="0" name="Object 7"/>
                      <p:cNvPicPr>
                        <a:picLocks noChangeAspect="1" noChangeArrowheads="1"/>
                      </p:cNvPicPr>
                      <p:nvPr/>
                    </p:nvPicPr>
                    <p:blipFill>
                      <a:blip r:embed="rId4"/>
                      <a:srcRect/>
                      <a:stretch>
                        <a:fillRect/>
                      </a:stretch>
                    </p:blipFill>
                    <p:spPr bwMode="auto">
                      <a:xfrm>
                        <a:off x="5943600" y="3258665"/>
                        <a:ext cx="3200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998313719"/>
              </p:ext>
            </p:extLst>
          </p:nvPr>
        </p:nvGraphicFramePr>
        <p:xfrm>
          <a:off x="14288" y="1555750"/>
          <a:ext cx="1701800" cy="1193800"/>
        </p:xfrm>
        <a:graphic>
          <a:graphicData uri="http://schemas.openxmlformats.org/presentationml/2006/ole">
            <mc:AlternateContent xmlns:mc="http://schemas.openxmlformats.org/markup-compatibility/2006">
              <mc:Choice xmlns:v="urn:schemas-microsoft-com:vml" Requires="v">
                <p:oleObj spid="_x0000_s2305089" name="Equation" r:id="rId5" imgW="1701720" imgH="1193760" progId="Equation.DSMT4">
                  <p:embed/>
                </p:oleObj>
              </mc:Choice>
              <mc:Fallback>
                <p:oleObj name="Equation" r:id="rId5" imgW="1701720" imgH="1193760" progId="Equation.DSMT4">
                  <p:embed/>
                  <p:pic>
                    <p:nvPicPr>
                      <p:cNvPr id="0" name=""/>
                      <p:cNvPicPr>
                        <a:picLocks noChangeAspect="1" noChangeArrowheads="1"/>
                      </p:cNvPicPr>
                      <p:nvPr/>
                    </p:nvPicPr>
                    <p:blipFill>
                      <a:blip r:embed="rId6"/>
                      <a:srcRect/>
                      <a:stretch>
                        <a:fillRect/>
                      </a:stretch>
                    </p:blipFill>
                    <p:spPr bwMode="auto">
                      <a:xfrm>
                        <a:off x="14288" y="1555750"/>
                        <a:ext cx="1701800" cy="119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a:hlinkClick r:id="" action="ppaction://ole?verb=0"/>
          </p:cNvPr>
          <p:cNvGraphicFramePr>
            <a:graphicFrameLocks/>
          </p:cNvGraphicFramePr>
          <p:nvPr>
            <p:extLst>
              <p:ext uri="{D42A27DB-BD31-4B8C-83A1-F6EECF244321}">
                <p14:modId xmlns:p14="http://schemas.microsoft.com/office/powerpoint/2010/main" val="818770324"/>
              </p:ext>
            </p:extLst>
          </p:nvPr>
        </p:nvGraphicFramePr>
        <p:xfrm>
          <a:off x="8833899" y="601812"/>
          <a:ext cx="762000" cy="666750"/>
        </p:xfrm>
        <a:graphic>
          <a:graphicData uri="http://schemas.openxmlformats.org/presentationml/2006/ole">
            <mc:AlternateContent xmlns:mc="http://schemas.openxmlformats.org/markup-compatibility/2006">
              <mc:Choice xmlns:v="urn:schemas-microsoft-com:vml" Requires="v">
                <p:oleObj spid="_x0000_s2305090" name="Equation" r:id="rId7" imgW="1016000" imgH="889000" progId="Equation.DSMT4">
                  <p:embed/>
                </p:oleObj>
              </mc:Choice>
              <mc:Fallback>
                <p:oleObj name="Equation" r:id="rId7" imgW="1016000" imgH="889000" progId="Equation.DSMT4">
                  <p:embed/>
                  <p:pic>
                    <p:nvPicPr>
                      <p:cNvPr id="0"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33899" y="601812"/>
                        <a:ext cx="7620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127931677"/>
              </p:ext>
            </p:extLst>
          </p:nvPr>
        </p:nvGraphicFramePr>
        <p:xfrm>
          <a:off x="6771136" y="1698415"/>
          <a:ext cx="2659063" cy="800100"/>
        </p:xfrm>
        <a:graphic>
          <a:graphicData uri="http://schemas.openxmlformats.org/presentationml/2006/ole">
            <mc:AlternateContent xmlns:mc="http://schemas.openxmlformats.org/markup-compatibility/2006">
              <mc:Choice xmlns:v="urn:schemas-microsoft-com:vml" Requires="v">
                <p:oleObj spid="_x0000_s2305091" name="Equation" r:id="rId9" imgW="2641320" imgH="799920" progId="Equation.DSMT4">
                  <p:embed/>
                </p:oleObj>
              </mc:Choice>
              <mc:Fallback>
                <p:oleObj name="Equation" r:id="rId9" imgW="2641320" imgH="799920" progId="Equation.DSMT4">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71136" y="1698415"/>
                        <a:ext cx="265906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685603351"/>
              </p:ext>
            </p:extLst>
          </p:nvPr>
        </p:nvGraphicFramePr>
        <p:xfrm>
          <a:off x="3862328" y="1462088"/>
          <a:ext cx="2349500" cy="1701800"/>
        </p:xfrm>
        <a:graphic>
          <a:graphicData uri="http://schemas.openxmlformats.org/presentationml/2006/ole">
            <mc:AlternateContent xmlns:mc="http://schemas.openxmlformats.org/markup-compatibility/2006">
              <mc:Choice xmlns:v="urn:schemas-microsoft-com:vml" Requires="v">
                <p:oleObj spid="_x0000_s2305092" name="Equation" r:id="rId11" imgW="2349360" imgH="1701720" progId="Equation.DSMT4">
                  <p:embed/>
                </p:oleObj>
              </mc:Choice>
              <mc:Fallback>
                <p:oleObj name="Equation" r:id="rId11" imgW="2349360" imgH="1701720" progId="Equation.DSMT4">
                  <p:embed/>
                  <p:pic>
                    <p:nvPicPr>
                      <p:cNvPr id="0" name=""/>
                      <p:cNvPicPr>
                        <a:picLocks noChangeAspect="1" noChangeArrowheads="1"/>
                      </p:cNvPicPr>
                      <p:nvPr/>
                    </p:nvPicPr>
                    <p:blipFill>
                      <a:blip r:embed="rId12"/>
                      <a:srcRect/>
                      <a:stretch>
                        <a:fillRect/>
                      </a:stretch>
                    </p:blipFill>
                    <p:spPr bwMode="auto">
                      <a:xfrm>
                        <a:off x="3862328" y="1462088"/>
                        <a:ext cx="2349500" cy="170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280853334"/>
              </p:ext>
            </p:extLst>
          </p:nvPr>
        </p:nvGraphicFramePr>
        <p:xfrm>
          <a:off x="107950" y="3032125"/>
          <a:ext cx="2209800" cy="901700"/>
        </p:xfrm>
        <a:graphic>
          <a:graphicData uri="http://schemas.openxmlformats.org/presentationml/2006/ole">
            <mc:AlternateContent xmlns:mc="http://schemas.openxmlformats.org/markup-compatibility/2006">
              <mc:Choice xmlns:v="urn:schemas-microsoft-com:vml" Requires="v">
                <p:oleObj spid="_x0000_s2305093" name="Equation" r:id="rId13" imgW="2209680" imgH="901440" progId="Equation.DSMT4">
                  <p:embed/>
                </p:oleObj>
              </mc:Choice>
              <mc:Fallback>
                <p:oleObj name="Equation" r:id="rId13" imgW="2209680" imgH="901440" progId="Equation.DSMT4">
                  <p:embed/>
                  <p:pic>
                    <p:nvPicPr>
                      <p:cNvPr id="0" name=""/>
                      <p:cNvPicPr>
                        <a:picLocks noChangeAspect="1" noChangeArrowheads="1"/>
                      </p:cNvPicPr>
                      <p:nvPr/>
                    </p:nvPicPr>
                    <p:blipFill>
                      <a:blip r:embed="rId14"/>
                      <a:srcRect/>
                      <a:stretch>
                        <a:fillRect/>
                      </a:stretch>
                    </p:blipFill>
                    <p:spPr bwMode="auto">
                      <a:xfrm>
                        <a:off x="107950" y="3032125"/>
                        <a:ext cx="22098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318474688"/>
              </p:ext>
            </p:extLst>
          </p:nvPr>
        </p:nvGraphicFramePr>
        <p:xfrm>
          <a:off x="181274" y="4236799"/>
          <a:ext cx="3136900" cy="914400"/>
        </p:xfrm>
        <a:graphic>
          <a:graphicData uri="http://schemas.openxmlformats.org/presentationml/2006/ole">
            <mc:AlternateContent xmlns:mc="http://schemas.openxmlformats.org/markup-compatibility/2006">
              <mc:Choice xmlns:v="urn:schemas-microsoft-com:vml" Requires="v">
                <p:oleObj spid="_x0000_s2305094" name="Equation" r:id="rId15" imgW="3136680" imgH="914400" progId="Equation.DSMT4">
                  <p:embed/>
                </p:oleObj>
              </mc:Choice>
              <mc:Fallback>
                <p:oleObj name="Equation" r:id="rId15" imgW="3136680" imgH="914400" progId="Equation.DSMT4">
                  <p:embed/>
                  <p:pic>
                    <p:nvPicPr>
                      <p:cNvPr id="0" name="Object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1274" y="4236799"/>
                        <a:ext cx="31369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925769031"/>
              </p:ext>
            </p:extLst>
          </p:nvPr>
        </p:nvGraphicFramePr>
        <p:xfrm>
          <a:off x="104115" y="5346400"/>
          <a:ext cx="4216400" cy="1397000"/>
        </p:xfrm>
        <a:graphic>
          <a:graphicData uri="http://schemas.openxmlformats.org/presentationml/2006/ole">
            <mc:AlternateContent xmlns:mc="http://schemas.openxmlformats.org/markup-compatibility/2006">
              <mc:Choice xmlns:v="urn:schemas-microsoft-com:vml" Requires="v">
                <p:oleObj spid="_x0000_s2305095" name="Equation" r:id="rId17" imgW="4216320" imgH="1396800" progId="Equation.DSMT4">
                  <p:embed/>
                </p:oleObj>
              </mc:Choice>
              <mc:Fallback>
                <p:oleObj name="Equation" r:id="rId17" imgW="4216320" imgH="1396800" progId="Equation.DSMT4">
                  <p:embed/>
                  <p:pic>
                    <p:nvPicPr>
                      <p:cNvPr id="0" name=""/>
                      <p:cNvPicPr>
                        <a:picLocks noChangeAspect="1" noChangeArrowheads="1"/>
                      </p:cNvPicPr>
                      <p:nvPr/>
                    </p:nvPicPr>
                    <p:blipFill>
                      <a:blip r:embed="rId18"/>
                      <a:srcRect/>
                      <a:stretch>
                        <a:fillRect/>
                      </a:stretch>
                    </p:blipFill>
                    <p:spPr bwMode="auto">
                      <a:xfrm>
                        <a:off x="104115" y="5346400"/>
                        <a:ext cx="42164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858395551"/>
              </p:ext>
            </p:extLst>
          </p:nvPr>
        </p:nvGraphicFramePr>
        <p:xfrm>
          <a:off x="2028825" y="1714500"/>
          <a:ext cx="1409700" cy="939800"/>
        </p:xfrm>
        <a:graphic>
          <a:graphicData uri="http://schemas.openxmlformats.org/presentationml/2006/ole">
            <mc:AlternateContent xmlns:mc="http://schemas.openxmlformats.org/markup-compatibility/2006">
              <mc:Choice xmlns:v="urn:schemas-microsoft-com:vml" Requires="v">
                <p:oleObj spid="_x0000_s2305096" name="Equation" r:id="rId19" imgW="1409400" imgH="939600" progId="Equation.DSMT4">
                  <p:embed/>
                </p:oleObj>
              </mc:Choice>
              <mc:Fallback>
                <p:oleObj name="Equation" r:id="rId19" imgW="1409400" imgH="939600" progId="Equation.DSMT4">
                  <p:embed/>
                  <p:pic>
                    <p:nvPicPr>
                      <p:cNvPr id="0" name=""/>
                      <p:cNvPicPr>
                        <a:picLocks noChangeAspect="1" noChangeArrowheads="1"/>
                      </p:cNvPicPr>
                      <p:nvPr/>
                    </p:nvPicPr>
                    <p:blipFill>
                      <a:blip r:embed="rId20"/>
                      <a:srcRect/>
                      <a:stretch>
                        <a:fillRect/>
                      </a:stretch>
                    </p:blipFill>
                    <p:spPr bwMode="auto">
                      <a:xfrm>
                        <a:off x="2028825" y="1714500"/>
                        <a:ext cx="14097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Oval 1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221472946"/>
              </p:ext>
            </p:extLst>
          </p:nvPr>
        </p:nvGraphicFramePr>
        <p:xfrm>
          <a:off x="2628900" y="3184525"/>
          <a:ext cx="2235200" cy="901700"/>
        </p:xfrm>
        <a:graphic>
          <a:graphicData uri="http://schemas.openxmlformats.org/presentationml/2006/ole">
            <mc:AlternateContent xmlns:mc="http://schemas.openxmlformats.org/markup-compatibility/2006">
              <mc:Choice xmlns:v="urn:schemas-microsoft-com:vml" Requires="v">
                <p:oleObj spid="_x0000_s2305097" name="Equation" r:id="rId21" imgW="2234880" imgH="901440" progId="Equation.DSMT4">
                  <p:embed/>
                </p:oleObj>
              </mc:Choice>
              <mc:Fallback>
                <p:oleObj name="Equation" r:id="rId21" imgW="2234880" imgH="901440" progId="Equation.DSMT4">
                  <p:embed/>
                  <p:pic>
                    <p:nvPicPr>
                      <p:cNvPr id="0" name=""/>
                      <p:cNvPicPr>
                        <a:picLocks noChangeAspect="1" noChangeArrowheads="1"/>
                      </p:cNvPicPr>
                      <p:nvPr/>
                    </p:nvPicPr>
                    <p:blipFill>
                      <a:blip r:embed="rId22"/>
                      <a:srcRect/>
                      <a:stretch>
                        <a:fillRect/>
                      </a:stretch>
                    </p:blipFill>
                    <p:spPr bwMode="auto">
                      <a:xfrm>
                        <a:off x="2628900" y="3184525"/>
                        <a:ext cx="22352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4029544160"/>
              </p:ext>
            </p:extLst>
          </p:nvPr>
        </p:nvGraphicFramePr>
        <p:xfrm>
          <a:off x="6186254" y="4397762"/>
          <a:ext cx="1778000" cy="838200"/>
        </p:xfrm>
        <a:graphic>
          <a:graphicData uri="http://schemas.openxmlformats.org/presentationml/2006/ole">
            <mc:AlternateContent xmlns:mc="http://schemas.openxmlformats.org/markup-compatibility/2006">
              <mc:Choice xmlns:v="urn:schemas-microsoft-com:vml" Requires="v">
                <p:oleObj spid="_x0000_s2305098" name="Equation" r:id="rId23" imgW="1777680" imgH="838080" progId="Equation.DSMT4">
                  <p:embed/>
                </p:oleObj>
              </mc:Choice>
              <mc:Fallback>
                <p:oleObj name="Equation" r:id="rId23" imgW="1777680" imgH="838080" progId="Equation.DSMT4">
                  <p:embed/>
                  <p:pic>
                    <p:nvPicPr>
                      <p:cNvPr id="0" name="Object 1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86254" y="4397762"/>
                        <a:ext cx="1778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614621873"/>
              </p:ext>
            </p:extLst>
          </p:nvPr>
        </p:nvGraphicFramePr>
        <p:xfrm>
          <a:off x="6075363" y="5329702"/>
          <a:ext cx="2082800" cy="736600"/>
        </p:xfrm>
        <a:graphic>
          <a:graphicData uri="http://schemas.openxmlformats.org/presentationml/2006/ole">
            <mc:AlternateContent xmlns:mc="http://schemas.openxmlformats.org/markup-compatibility/2006">
              <mc:Choice xmlns:v="urn:schemas-microsoft-com:vml" Requires="v">
                <p:oleObj spid="_x0000_s2305099" name="Equation" r:id="rId25" imgW="2082600" imgH="736560" progId="Equation.DSMT4">
                  <p:embed/>
                </p:oleObj>
              </mc:Choice>
              <mc:Fallback>
                <p:oleObj name="Equation" r:id="rId25" imgW="2082600" imgH="736560" progId="Equation.DSMT4">
                  <p:embed/>
                  <p:pic>
                    <p:nvPicPr>
                      <p:cNvPr id="0" name=""/>
                      <p:cNvPicPr>
                        <a:picLocks noChangeAspect="1" noChangeArrowheads="1"/>
                      </p:cNvPicPr>
                      <p:nvPr/>
                    </p:nvPicPr>
                    <p:blipFill>
                      <a:blip r:embed="rId26"/>
                      <a:srcRect/>
                      <a:stretch>
                        <a:fillRect/>
                      </a:stretch>
                    </p:blipFill>
                    <p:spPr bwMode="auto">
                      <a:xfrm>
                        <a:off x="6075363" y="5329702"/>
                        <a:ext cx="20828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826486842"/>
              </p:ext>
            </p:extLst>
          </p:nvPr>
        </p:nvGraphicFramePr>
        <p:xfrm>
          <a:off x="5372449" y="6105758"/>
          <a:ext cx="3632200" cy="901700"/>
        </p:xfrm>
        <a:graphic>
          <a:graphicData uri="http://schemas.openxmlformats.org/presentationml/2006/ole">
            <mc:AlternateContent xmlns:mc="http://schemas.openxmlformats.org/markup-compatibility/2006">
              <mc:Choice xmlns:v="urn:schemas-microsoft-com:vml" Requires="v">
                <p:oleObj spid="_x0000_s2305100" name="Equation" r:id="rId27" imgW="3632040" imgH="901440" progId="Equation.DSMT4">
                  <p:embed/>
                </p:oleObj>
              </mc:Choice>
              <mc:Fallback>
                <p:oleObj name="Equation" r:id="rId27" imgW="3632040" imgH="901440" progId="Equation.DSMT4">
                  <p:embed/>
                  <p:pic>
                    <p:nvPicPr>
                      <p:cNvPr id="0" name=""/>
                      <p:cNvPicPr>
                        <a:picLocks noChangeAspect="1" noChangeArrowheads="1"/>
                      </p:cNvPicPr>
                      <p:nvPr/>
                    </p:nvPicPr>
                    <p:blipFill>
                      <a:blip r:embed="rId28"/>
                      <a:srcRect/>
                      <a:stretch>
                        <a:fillRect/>
                      </a:stretch>
                    </p:blipFill>
                    <p:spPr bwMode="auto">
                      <a:xfrm>
                        <a:off x="5372449" y="6105758"/>
                        <a:ext cx="36322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88110255"/>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Even with simplified assumptions, including </a:t>
            </a:r>
            <a:r>
              <a:rPr lang="en-US" sz="4000" dirty="0" smtClean="0">
                <a:latin typeface="Symbol" pitchFamily="18" charset="2"/>
              </a:rPr>
              <a:t>G</a:t>
            </a:r>
            <a:r>
              <a:rPr lang="en-US" sz="4000" dirty="0" smtClean="0"/>
              <a:t> complicates the analysis</a:t>
            </a:r>
            <a:endParaRPr lang="en-US" sz="4000" dirty="0"/>
          </a:p>
        </p:txBody>
      </p:sp>
      <p:graphicFrame>
        <p:nvGraphicFramePr>
          <p:cNvPr id="3" name="Object 2"/>
          <p:cNvGraphicFramePr>
            <a:graphicFrameLocks noChangeAspect="1"/>
          </p:cNvGraphicFramePr>
          <p:nvPr>
            <p:extLst>
              <p:ext uri="{D42A27DB-BD31-4B8C-83A1-F6EECF244321}">
                <p14:modId xmlns:p14="http://schemas.microsoft.com/office/powerpoint/2010/main" val="2849516595"/>
              </p:ext>
            </p:extLst>
          </p:nvPr>
        </p:nvGraphicFramePr>
        <p:xfrm>
          <a:off x="198408" y="3886439"/>
          <a:ext cx="6223000" cy="2755900"/>
        </p:xfrm>
        <a:graphic>
          <a:graphicData uri="http://schemas.openxmlformats.org/presentationml/2006/ole">
            <mc:AlternateContent xmlns:mc="http://schemas.openxmlformats.org/markup-compatibility/2006">
              <mc:Choice xmlns:v="urn:schemas-microsoft-com:vml" Requires="v">
                <p:oleObj spid="_x0000_s2273465" name="Equation" r:id="rId3" imgW="6222960" imgH="2755800" progId="Equation.DSMT4">
                  <p:embed/>
                </p:oleObj>
              </mc:Choice>
              <mc:Fallback>
                <p:oleObj name="Equation" r:id="rId3" imgW="6222960" imgH="2755800" progId="Equation.DSMT4">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08" y="3886439"/>
                        <a:ext cx="6223000"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990939635"/>
              </p:ext>
            </p:extLst>
          </p:nvPr>
        </p:nvGraphicFramePr>
        <p:xfrm>
          <a:off x="246541" y="1576237"/>
          <a:ext cx="3581401" cy="1943100"/>
        </p:xfrm>
        <a:graphic>
          <a:graphicData uri="http://schemas.openxmlformats.org/presentationml/2006/ole">
            <mc:AlternateContent xmlns:mc="http://schemas.openxmlformats.org/markup-compatibility/2006">
              <mc:Choice xmlns:v="urn:schemas-microsoft-com:vml" Requires="v">
                <p:oleObj spid="_x0000_s2273466" name="Equation" r:id="rId5" imgW="3581280" imgH="1942920" progId="Equation.DSMT4">
                  <p:embed/>
                </p:oleObj>
              </mc:Choice>
              <mc:Fallback>
                <p:oleObj name="Equation" r:id="rId5" imgW="3581280" imgH="1942920" progId="Equation.DSMT4">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541" y="1576237"/>
                        <a:ext cx="3581401"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37852709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smtClean="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smtClean="0"/>
              <a:t>Particle collisions caused by </a:t>
            </a:r>
            <a:r>
              <a:rPr lang="en-US" sz="2800" u="sng" dirty="0" smtClean="0"/>
              <a:t>gentle</a:t>
            </a:r>
            <a:r>
              <a:rPr lang="en-US" sz="2800" dirty="0" smtClean="0"/>
              <a:t> stirring</a:t>
            </a:r>
          </a:p>
          <a:p>
            <a:pPr>
              <a:lnSpc>
                <a:spcPct val="90000"/>
              </a:lnSpc>
            </a:pPr>
            <a:r>
              <a:rPr lang="en-US" sz="2800" dirty="0" smtClean="0"/>
              <a:t>Advantage </a:t>
            </a:r>
          </a:p>
          <a:p>
            <a:pPr lvl="1">
              <a:lnSpc>
                <a:spcPct val="90000"/>
              </a:lnSpc>
            </a:pPr>
            <a:r>
              <a:rPr lang="en-US" sz="2400" dirty="0" smtClean="0"/>
              <a:t>energy dissipation rate can be varied independent of flow rate</a:t>
            </a:r>
          </a:p>
          <a:p>
            <a:pPr>
              <a:lnSpc>
                <a:spcPct val="90000"/>
              </a:lnSpc>
            </a:pPr>
            <a:r>
              <a:rPr lang="en-US" sz="2800" dirty="0" smtClean="0"/>
              <a:t>Disadvantage </a:t>
            </a:r>
          </a:p>
          <a:p>
            <a:pPr lvl="1">
              <a:lnSpc>
                <a:spcPct val="90000"/>
              </a:lnSpc>
            </a:pPr>
            <a:r>
              <a:rPr lang="en-US" sz="2400" dirty="0" smtClean="0"/>
              <a:t>potential short circuiting (some fluid moves quickly from inlet to outlet)</a:t>
            </a:r>
          </a:p>
          <a:p>
            <a:pPr lvl="1">
              <a:lnSpc>
                <a:spcPct val="90000"/>
              </a:lnSpc>
            </a:pPr>
            <a:r>
              <a:rPr lang="en-US" sz="2400" dirty="0" smtClean="0"/>
              <a:t>moving parts in a wet environment</a:t>
            </a:r>
          </a:p>
          <a:p>
            <a:pPr lvl="1">
              <a:lnSpc>
                <a:spcPct val="90000"/>
              </a:lnSpc>
            </a:pPr>
            <a:r>
              <a:rPr lang="en-US" sz="2400" dirty="0" smtClean="0"/>
              <a:t>Highly </a:t>
            </a:r>
            <a:r>
              <a:rPr lang="en-US" sz="2400" dirty="0" err="1" smtClean="0"/>
              <a:t>nonuniform</a:t>
            </a:r>
            <a:r>
              <a:rPr lang="en-US" sz="2400" dirty="0" smtClean="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for residual turbidity results in a complicated equation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302269941"/>
              </p:ext>
            </p:extLst>
          </p:nvPr>
        </p:nvGraphicFramePr>
        <p:xfrm>
          <a:off x="202301" y="1932827"/>
          <a:ext cx="6096000" cy="1968500"/>
        </p:xfrm>
        <a:graphic>
          <a:graphicData uri="http://schemas.openxmlformats.org/presentationml/2006/ole">
            <mc:AlternateContent xmlns:mc="http://schemas.openxmlformats.org/markup-compatibility/2006">
              <mc:Choice xmlns:v="urn:schemas-microsoft-com:vml" Requires="v">
                <p:oleObj spid="_x0000_s2274397" name="Equation" r:id="rId3" imgW="6095880" imgH="1968480" progId="Equation.DSMT4">
                  <p:embed/>
                </p:oleObj>
              </mc:Choice>
              <mc:Fallback>
                <p:oleObj name="Equation" r:id="rId3" imgW="6095880" imgH="1968480" progId="Equation.DSMT4">
                  <p:embed/>
                  <p:pic>
                    <p:nvPicPr>
                      <p:cNvPr id="0" name="Object 2"/>
                      <p:cNvPicPr>
                        <a:picLocks noChangeAspect="1" noChangeArrowheads="1"/>
                      </p:cNvPicPr>
                      <p:nvPr/>
                    </p:nvPicPr>
                    <p:blipFill>
                      <a:blip r:embed="rId4"/>
                      <a:srcRect/>
                      <a:stretch>
                        <a:fillRect/>
                      </a:stretch>
                    </p:blipFill>
                    <p:spPr bwMode="auto">
                      <a:xfrm>
                        <a:off x="202301" y="1932827"/>
                        <a:ext cx="609600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920544650"/>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 Model Equations for </a:t>
            </a:r>
            <a:r>
              <a:rPr lang="en-US" dirty="0" smtClean="0">
                <a:latin typeface="Symbol" pitchFamily="18" charset="2"/>
              </a:rPr>
              <a:t>G</a:t>
            </a:r>
            <a:endParaRPr lang="en-US" dirty="0">
              <a:latin typeface="Symbol" pitchFamily="18" charset="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20778399"/>
              </p:ext>
            </p:extLst>
          </p:nvPr>
        </p:nvGraphicFramePr>
        <p:xfrm>
          <a:off x="44450" y="1908175"/>
          <a:ext cx="3441700" cy="876300"/>
        </p:xfrm>
        <a:graphic>
          <a:graphicData uri="http://schemas.openxmlformats.org/presentationml/2006/ole">
            <mc:AlternateContent xmlns:mc="http://schemas.openxmlformats.org/markup-compatibility/2006">
              <mc:Choice xmlns:v="urn:schemas-microsoft-com:vml" Requires="v">
                <p:oleObj spid="_x0000_s2280917" name="Equation" r:id="rId3" imgW="3441600" imgH="876240" progId="Equation.DSMT4">
                  <p:embed/>
                </p:oleObj>
              </mc:Choice>
              <mc:Fallback>
                <p:oleObj name="Equation" r:id="rId3" imgW="3441600" imgH="876240" progId="Equation.DSMT4">
                  <p:embed/>
                  <p:pic>
                    <p:nvPicPr>
                      <p:cNvPr id="0" name="Object 7"/>
                      <p:cNvPicPr>
                        <a:picLocks noChangeAspect="1" noChangeArrowheads="1"/>
                      </p:cNvPicPr>
                      <p:nvPr/>
                    </p:nvPicPr>
                    <p:blipFill>
                      <a:blip r:embed="rId4"/>
                      <a:srcRect/>
                      <a:stretch>
                        <a:fillRect/>
                      </a:stretch>
                    </p:blipFill>
                    <p:spPr bwMode="auto">
                      <a:xfrm>
                        <a:off x="44450" y="1908175"/>
                        <a:ext cx="34417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645696796"/>
              </p:ext>
            </p:extLst>
          </p:nvPr>
        </p:nvGraphicFramePr>
        <p:xfrm>
          <a:off x="6790701" y="1981746"/>
          <a:ext cx="2311400" cy="381000"/>
        </p:xfrm>
        <a:graphic>
          <a:graphicData uri="http://schemas.openxmlformats.org/presentationml/2006/ole">
            <mc:AlternateContent xmlns:mc="http://schemas.openxmlformats.org/markup-compatibility/2006">
              <mc:Choice xmlns:v="urn:schemas-microsoft-com:vml" Requires="v">
                <p:oleObj spid="_x0000_s2280918" name="Equation" r:id="rId5" imgW="2311200" imgH="380880" progId="Equation.DSMT4">
                  <p:embed/>
                </p:oleObj>
              </mc:Choice>
              <mc:Fallback>
                <p:oleObj name="Equation" r:id="rId5" imgW="2311200" imgH="380880" progId="Equation.DSMT4">
                  <p:embed/>
                  <p:pic>
                    <p:nvPicPr>
                      <p:cNvPr id="0" name=""/>
                      <p:cNvPicPr>
                        <a:picLocks noChangeAspect="1" noChangeArrowheads="1"/>
                      </p:cNvPicPr>
                      <p:nvPr/>
                    </p:nvPicPr>
                    <p:blipFill>
                      <a:blip r:embed="rId6"/>
                      <a:srcRect/>
                      <a:stretch>
                        <a:fillRect/>
                      </a:stretch>
                    </p:blipFill>
                    <p:spPr bwMode="auto">
                      <a:xfrm>
                        <a:off x="6790701" y="1981746"/>
                        <a:ext cx="2311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638278402"/>
              </p:ext>
            </p:extLst>
          </p:nvPr>
        </p:nvGraphicFramePr>
        <p:xfrm>
          <a:off x="269711" y="3001962"/>
          <a:ext cx="4089400" cy="876300"/>
        </p:xfrm>
        <a:graphic>
          <a:graphicData uri="http://schemas.openxmlformats.org/presentationml/2006/ole">
            <mc:AlternateContent xmlns:mc="http://schemas.openxmlformats.org/markup-compatibility/2006">
              <mc:Choice xmlns:v="urn:schemas-microsoft-com:vml" Requires="v">
                <p:oleObj spid="_x0000_s2280919" name="Equation" r:id="rId7" imgW="4089240" imgH="876240" progId="Equation.DSMT4">
                  <p:embed/>
                </p:oleObj>
              </mc:Choice>
              <mc:Fallback>
                <p:oleObj name="Equation" r:id="rId7" imgW="4089240" imgH="876240" progId="Equation.DSMT4">
                  <p:embed/>
                  <p:pic>
                    <p:nvPicPr>
                      <p:cNvPr id="0" name=""/>
                      <p:cNvPicPr>
                        <a:picLocks noChangeAspect="1" noChangeArrowheads="1"/>
                      </p:cNvPicPr>
                      <p:nvPr/>
                    </p:nvPicPr>
                    <p:blipFill>
                      <a:blip r:embed="rId8"/>
                      <a:srcRect/>
                      <a:stretch>
                        <a:fillRect/>
                      </a:stretch>
                    </p:blipFill>
                    <p:spPr bwMode="auto">
                      <a:xfrm>
                        <a:off x="269711" y="3001962"/>
                        <a:ext cx="40894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539573873"/>
              </p:ext>
            </p:extLst>
          </p:nvPr>
        </p:nvGraphicFramePr>
        <p:xfrm>
          <a:off x="3619947" y="1837628"/>
          <a:ext cx="2908300" cy="1231900"/>
        </p:xfrm>
        <a:graphic>
          <a:graphicData uri="http://schemas.openxmlformats.org/presentationml/2006/ole">
            <mc:AlternateContent xmlns:mc="http://schemas.openxmlformats.org/markup-compatibility/2006">
              <mc:Choice xmlns:v="urn:schemas-microsoft-com:vml" Requires="v">
                <p:oleObj spid="_x0000_s2280920" name="Equation" r:id="rId9" imgW="2908080" imgH="1231560" progId="Equation.DSMT4">
                  <p:embed/>
                </p:oleObj>
              </mc:Choice>
              <mc:Fallback>
                <p:oleObj name="Equation" r:id="rId9" imgW="2908080" imgH="1231560" progId="Equation.DSMT4">
                  <p:embed/>
                  <p:pic>
                    <p:nvPicPr>
                      <p:cNvPr id="0" name=""/>
                      <p:cNvPicPr>
                        <a:picLocks noChangeAspect="1" noChangeArrowheads="1"/>
                      </p:cNvPicPr>
                      <p:nvPr/>
                    </p:nvPicPr>
                    <p:blipFill>
                      <a:blip r:embed="rId10"/>
                      <a:srcRect/>
                      <a:stretch>
                        <a:fillRect/>
                      </a:stretch>
                    </p:blipFill>
                    <p:spPr bwMode="auto">
                      <a:xfrm>
                        <a:off x="3619947" y="1837628"/>
                        <a:ext cx="2908300" cy="12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4271606228"/>
              </p:ext>
            </p:extLst>
          </p:nvPr>
        </p:nvGraphicFramePr>
        <p:xfrm>
          <a:off x="356094" y="6858000"/>
          <a:ext cx="3111500" cy="1257300"/>
        </p:xfrm>
        <a:graphic>
          <a:graphicData uri="http://schemas.openxmlformats.org/presentationml/2006/ole">
            <mc:AlternateContent xmlns:mc="http://schemas.openxmlformats.org/markup-compatibility/2006">
              <mc:Choice xmlns:v="urn:schemas-microsoft-com:vml" Requires="v">
                <p:oleObj spid="_x0000_s2280921" name="Equation" r:id="rId11" imgW="3111480" imgH="1257120" progId="Equation.DSMT4">
                  <p:embed/>
                </p:oleObj>
              </mc:Choice>
              <mc:Fallback>
                <p:oleObj name="Equation" r:id="rId11" imgW="3111480" imgH="1257120" progId="Equation.DSMT4">
                  <p:embed/>
                  <p:pic>
                    <p:nvPicPr>
                      <p:cNvPr id="0" name=""/>
                      <p:cNvPicPr>
                        <a:picLocks noChangeAspect="1" noChangeArrowheads="1"/>
                      </p:cNvPicPr>
                      <p:nvPr/>
                    </p:nvPicPr>
                    <p:blipFill>
                      <a:blip r:embed="rId12"/>
                      <a:srcRect/>
                      <a:stretch>
                        <a:fillRect/>
                      </a:stretch>
                    </p:blipFill>
                    <p:spPr bwMode="auto">
                      <a:xfrm>
                        <a:off x="356094" y="6858000"/>
                        <a:ext cx="3111500"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48851958"/>
              </p:ext>
            </p:extLst>
          </p:nvPr>
        </p:nvGraphicFramePr>
        <p:xfrm>
          <a:off x="307975" y="3906838"/>
          <a:ext cx="4940300" cy="1181100"/>
        </p:xfrm>
        <a:graphic>
          <a:graphicData uri="http://schemas.openxmlformats.org/presentationml/2006/ole">
            <mc:AlternateContent xmlns:mc="http://schemas.openxmlformats.org/markup-compatibility/2006">
              <mc:Choice xmlns:v="urn:schemas-microsoft-com:vml" Requires="v">
                <p:oleObj spid="_x0000_s2280922" name="Equation" r:id="rId13" imgW="4940280" imgH="1180800" progId="Equation.DSMT4">
                  <p:embed/>
                </p:oleObj>
              </mc:Choice>
              <mc:Fallback>
                <p:oleObj name="Equation" r:id="rId13" imgW="4940280" imgH="1180800" progId="Equation.DSMT4">
                  <p:embed/>
                  <p:pic>
                    <p:nvPicPr>
                      <p:cNvPr id="0" name=""/>
                      <p:cNvPicPr>
                        <a:picLocks noChangeAspect="1" noChangeArrowheads="1"/>
                      </p:cNvPicPr>
                      <p:nvPr/>
                    </p:nvPicPr>
                    <p:blipFill>
                      <a:blip r:embed="rId14"/>
                      <a:srcRect/>
                      <a:stretch>
                        <a:fillRect/>
                      </a:stretch>
                    </p:blipFill>
                    <p:spPr bwMode="auto">
                      <a:xfrm>
                        <a:off x="307975" y="3906838"/>
                        <a:ext cx="494030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241676620"/>
              </p:ext>
            </p:extLst>
          </p:nvPr>
        </p:nvGraphicFramePr>
        <p:xfrm>
          <a:off x="6308941" y="4260850"/>
          <a:ext cx="2387600" cy="876300"/>
        </p:xfrm>
        <a:graphic>
          <a:graphicData uri="http://schemas.openxmlformats.org/presentationml/2006/ole">
            <mc:AlternateContent xmlns:mc="http://schemas.openxmlformats.org/markup-compatibility/2006">
              <mc:Choice xmlns:v="urn:schemas-microsoft-com:vml" Requires="v">
                <p:oleObj spid="_x0000_s2280923" name="Equation" r:id="rId15" imgW="2387520" imgH="876240" progId="Equation.DSMT4">
                  <p:embed/>
                </p:oleObj>
              </mc:Choice>
              <mc:Fallback>
                <p:oleObj name="Equation" r:id="rId15" imgW="2387520" imgH="876240" progId="Equation.DSMT4">
                  <p:embed/>
                  <p:pic>
                    <p:nvPicPr>
                      <p:cNvPr id="0" name=""/>
                      <p:cNvPicPr>
                        <a:picLocks noChangeAspect="1" noChangeArrowheads="1"/>
                      </p:cNvPicPr>
                      <p:nvPr/>
                    </p:nvPicPr>
                    <p:blipFill>
                      <a:blip r:embed="rId16"/>
                      <a:srcRect/>
                      <a:stretch>
                        <a:fillRect/>
                      </a:stretch>
                    </p:blipFill>
                    <p:spPr bwMode="auto">
                      <a:xfrm>
                        <a:off x="6308941" y="4260850"/>
                        <a:ext cx="23876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775934657"/>
              </p:ext>
            </p:extLst>
          </p:nvPr>
        </p:nvGraphicFramePr>
        <p:xfrm>
          <a:off x="344508" y="5452939"/>
          <a:ext cx="4508500" cy="914400"/>
        </p:xfrm>
        <a:graphic>
          <a:graphicData uri="http://schemas.openxmlformats.org/presentationml/2006/ole">
            <mc:AlternateContent xmlns:mc="http://schemas.openxmlformats.org/markup-compatibility/2006">
              <mc:Choice xmlns:v="urn:schemas-microsoft-com:vml" Requires="v">
                <p:oleObj spid="_x0000_s2280924" name="Equation" r:id="rId17" imgW="4508280" imgH="914400" progId="Equation.DSMT4">
                  <p:embed/>
                </p:oleObj>
              </mc:Choice>
              <mc:Fallback>
                <p:oleObj name="Equation" r:id="rId17" imgW="4508280" imgH="914400" progId="Equation.DSMT4">
                  <p:embed/>
                  <p:pic>
                    <p:nvPicPr>
                      <p:cNvPr id="0" name=""/>
                      <p:cNvPicPr>
                        <a:picLocks noChangeAspect="1" noChangeArrowheads="1"/>
                      </p:cNvPicPr>
                      <p:nvPr/>
                    </p:nvPicPr>
                    <p:blipFill>
                      <a:blip r:embed="rId18"/>
                      <a:srcRect/>
                      <a:stretch>
                        <a:fillRect/>
                      </a:stretch>
                    </p:blipFill>
                    <p:spPr bwMode="auto">
                      <a:xfrm>
                        <a:off x="344508" y="5452939"/>
                        <a:ext cx="45085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5912528" y="5214885"/>
            <a:ext cx="2952892" cy="646331"/>
          </a:xfrm>
          <a:prstGeom prst="rect">
            <a:avLst/>
          </a:prstGeom>
          <a:noFill/>
        </p:spPr>
        <p:txBody>
          <a:bodyPr wrap="square" rtlCol="0">
            <a:spAutoFit/>
          </a:bodyPr>
          <a:lstStyle/>
          <a:p>
            <a:r>
              <a:rPr lang="en-US" sz="1200" dirty="0" smtClean="0"/>
              <a:t>Surface area to volume ratio for clay normalized by surface area to volume ratio for a sphere</a:t>
            </a:r>
            <a:endParaRPr lang="en-US" sz="1200" dirty="0"/>
          </a:p>
        </p:txBody>
      </p:sp>
      <p:sp>
        <p:nvSpPr>
          <p:cNvPr id="17" name="TextBox 16"/>
          <p:cNvSpPr txBox="1"/>
          <p:nvPr/>
        </p:nvSpPr>
        <p:spPr>
          <a:xfrm>
            <a:off x="6747029" y="2453578"/>
            <a:ext cx="2237174" cy="646331"/>
          </a:xfrm>
          <a:prstGeom prst="rect">
            <a:avLst/>
          </a:prstGeom>
          <a:noFill/>
        </p:spPr>
        <p:txBody>
          <a:bodyPr wrap="square" rtlCol="0">
            <a:spAutoFit/>
          </a:bodyPr>
          <a:lstStyle/>
          <a:p>
            <a:r>
              <a:rPr lang="en-US" sz="1200" dirty="0" smtClean="0"/>
              <a:t>Surface area of clay divided by total surface area of clay + reactor walls</a:t>
            </a:r>
            <a:endParaRPr lang="en-US" sz="1200" dirty="0"/>
          </a:p>
        </p:txBody>
      </p: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363316943"/>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 of clay surface area to total surface area </a:t>
            </a:r>
            <a:r>
              <a:rPr lang="en-US" sz="3600" dirty="0" smtClean="0"/>
              <a:t>(including reactor walls)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054396277"/>
              </p:ext>
            </p:extLst>
          </p:nvPr>
        </p:nvGraphicFramePr>
        <p:xfrm>
          <a:off x="244475" y="2043113"/>
          <a:ext cx="4965700" cy="1676400"/>
        </p:xfrm>
        <a:graphic>
          <a:graphicData uri="http://schemas.openxmlformats.org/presentationml/2006/ole">
            <mc:AlternateContent xmlns:mc="http://schemas.openxmlformats.org/markup-compatibility/2006">
              <mc:Choice xmlns:v="urn:schemas-microsoft-com:vml" Requires="v">
                <p:oleObj spid="_x0000_s2193012" name="Equation" r:id="rId3" imgW="4965480" imgH="1676160" progId="Equation.DSMT4">
                  <p:embed/>
                </p:oleObj>
              </mc:Choice>
              <mc:Fallback>
                <p:oleObj name="Equation" r:id="rId3" imgW="4965480" imgH="1676160" progId="Equation.DSMT4">
                  <p:embed/>
                  <p:pic>
                    <p:nvPicPr>
                      <p:cNvPr id="0" name="Object 18"/>
                      <p:cNvPicPr>
                        <a:picLocks noChangeAspect="1" noChangeArrowheads="1"/>
                      </p:cNvPicPr>
                      <p:nvPr/>
                    </p:nvPicPr>
                    <p:blipFill>
                      <a:blip r:embed="rId4"/>
                      <a:srcRect/>
                      <a:stretch>
                        <a:fillRect/>
                      </a:stretch>
                    </p:blipFill>
                    <p:spPr bwMode="auto">
                      <a:xfrm>
                        <a:off x="244475" y="2043113"/>
                        <a:ext cx="49657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517956280"/>
              </p:ext>
            </p:extLst>
          </p:nvPr>
        </p:nvGraphicFramePr>
        <p:xfrm>
          <a:off x="479425" y="3773488"/>
          <a:ext cx="4140200" cy="1257300"/>
        </p:xfrm>
        <a:graphic>
          <a:graphicData uri="http://schemas.openxmlformats.org/presentationml/2006/ole">
            <mc:AlternateContent xmlns:mc="http://schemas.openxmlformats.org/markup-compatibility/2006">
              <mc:Choice xmlns:v="urn:schemas-microsoft-com:vml" Requires="v">
                <p:oleObj spid="_x0000_s2193013" name="Equation" r:id="rId5" imgW="4140000" imgH="1257120" progId="Equation.DSMT4">
                  <p:embed/>
                </p:oleObj>
              </mc:Choice>
              <mc:Fallback>
                <p:oleObj name="Equation" r:id="rId5" imgW="4140000" imgH="1257120" progId="Equation.DSMT4">
                  <p:embed/>
                  <p:pic>
                    <p:nvPicPr>
                      <p:cNvPr id="0" name=""/>
                      <p:cNvPicPr>
                        <a:picLocks noChangeAspect="1" noChangeArrowheads="1"/>
                      </p:cNvPicPr>
                      <p:nvPr/>
                    </p:nvPicPr>
                    <p:blipFill>
                      <a:blip r:embed="rId6"/>
                      <a:srcRect/>
                      <a:stretch>
                        <a:fillRect/>
                      </a:stretch>
                    </p:blipFill>
                    <p:spPr bwMode="auto">
                      <a:xfrm>
                        <a:off x="479425" y="3773488"/>
                        <a:ext cx="4140200"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398711959"/>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Poisson distribution and coagulant loss to walls combined to get surface coverage </a:t>
            </a:r>
            <a:endParaRPr lang="en-US" sz="3200" dirty="0"/>
          </a:p>
        </p:txBody>
      </p:sp>
      <p:graphicFrame>
        <p:nvGraphicFramePr>
          <p:cNvPr id="3" name="Object 2"/>
          <p:cNvGraphicFramePr>
            <a:graphicFrameLocks noChangeAspect="1"/>
          </p:cNvGraphicFramePr>
          <p:nvPr>
            <p:extLst>
              <p:ext uri="{D42A27DB-BD31-4B8C-83A1-F6EECF244321}">
                <p14:modId xmlns:p14="http://schemas.microsoft.com/office/powerpoint/2010/main" val="3920525356"/>
              </p:ext>
            </p:extLst>
          </p:nvPr>
        </p:nvGraphicFramePr>
        <p:xfrm>
          <a:off x="218251" y="5531307"/>
          <a:ext cx="3365500" cy="660400"/>
        </p:xfrm>
        <a:graphic>
          <a:graphicData uri="http://schemas.openxmlformats.org/presentationml/2006/ole">
            <mc:AlternateContent xmlns:mc="http://schemas.openxmlformats.org/markup-compatibility/2006">
              <mc:Choice xmlns:v="urn:schemas-microsoft-com:vml" Requires="v">
                <p:oleObj spid="_x0000_s2246520" name="Equation" r:id="rId3" imgW="3365280" imgH="660240" progId="Equation.DSMT4">
                  <p:embed/>
                </p:oleObj>
              </mc:Choice>
              <mc:Fallback>
                <p:oleObj name="Equation" r:id="rId3" imgW="3365280" imgH="660240" progId="Equation.DSMT4">
                  <p:embed/>
                  <p:pic>
                    <p:nvPicPr>
                      <p:cNvPr id="0" name="Object 3"/>
                      <p:cNvPicPr>
                        <a:picLocks noChangeAspect="1" noChangeArrowheads="1"/>
                      </p:cNvPicPr>
                      <p:nvPr/>
                    </p:nvPicPr>
                    <p:blipFill>
                      <a:blip r:embed="rId4"/>
                      <a:srcRect/>
                      <a:stretch>
                        <a:fillRect/>
                      </a:stretch>
                    </p:blipFill>
                    <p:spPr bwMode="auto">
                      <a:xfrm>
                        <a:off x="218251" y="5531307"/>
                        <a:ext cx="33655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854892304"/>
              </p:ext>
            </p:extLst>
          </p:nvPr>
        </p:nvGraphicFramePr>
        <p:xfrm>
          <a:off x="187325" y="2049463"/>
          <a:ext cx="4724400" cy="1143000"/>
        </p:xfrm>
        <a:graphic>
          <a:graphicData uri="http://schemas.openxmlformats.org/presentationml/2006/ole">
            <mc:AlternateContent xmlns:mc="http://schemas.openxmlformats.org/markup-compatibility/2006">
              <mc:Choice xmlns:v="urn:schemas-microsoft-com:vml" Requires="v">
                <p:oleObj spid="_x0000_s2246521" name="Equation" r:id="rId5" imgW="4724280" imgH="1143000" progId="Equation.DSMT4">
                  <p:embed/>
                </p:oleObj>
              </mc:Choice>
              <mc:Fallback>
                <p:oleObj name="Equation" r:id="rId5" imgW="4724280" imgH="1143000" progId="Equation.DSMT4">
                  <p:embed/>
                  <p:pic>
                    <p:nvPicPr>
                      <p:cNvPr id="0" name=""/>
                      <p:cNvPicPr>
                        <a:picLocks noChangeAspect="1" noChangeArrowheads="1"/>
                      </p:cNvPicPr>
                      <p:nvPr/>
                    </p:nvPicPr>
                    <p:blipFill>
                      <a:blip r:embed="rId6"/>
                      <a:srcRect/>
                      <a:stretch>
                        <a:fillRect/>
                      </a:stretch>
                    </p:blipFill>
                    <p:spPr bwMode="auto">
                      <a:xfrm>
                        <a:off x="187325" y="2049463"/>
                        <a:ext cx="4724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058563404"/>
              </p:ext>
            </p:extLst>
          </p:nvPr>
        </p:nvGraphicFramePr>
        <p:xfrm>
          <a:off x="5110163" y="2016125"/>
          <a:ext cx="4140200" cy="1257300"/>
        </p:xfrm>
        <a:graphic>
          <a:graphicData uri="http://schemas.openxmlformats.org/presentationml/2006/ole">
            <mc:AlternateContent xmlns:mc="http://schemas.openxmlformats.org/markup-compatibility/2006">
              <mc:Choice xmlns:v="urn:schemas-microsoft-com:vml" Requires="v">
                <p:oleObj spid="_x0000_s2246522" name="Equation" r:id="rId7" imgW="4140000" imgH="1257120" progId="Equation.DSMT4">
                  <p:embed/>
                </p:oleObj>
              </mc:Choice>
              <mc:Fallback>
                <p:oleObj name="Equation" r:id="rId7" imgW="4140000" imgH="1257120" progId="Equation.DSMT4">
                  <p:embed/>
                  <p:pic>
                    <p:nvPicPr>
                      <p:cNvPr id="0" name="Object 3"/>
                      <p:cNvPicPr>
                        <a:picLocks noChangeAspect="1" noChangeArrowheads="1"/>
                      </p:cNvPicPr>
                      <p:nvPr/>
                    </p:nvPicPr>
                    <p:blipFill>
                      <a:blip r:embed="rId8"/>
                      <a:srcRect/>
                      <a:stretch>
                        <a:fillRect/>
                      </a:stretch>
                    </p:blipFill>
                    <p:spPr bwMode="auto">
                      <a:xfrm>
                        <a:off x="5110163" y="2016125"/>
                        <a:ext cx="4140200"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948678757"/>
              </p:ext>
            </p:extLst>
          </p:nvPr>
        </p:nvGraphicFramePr>
        <p:xfrm>
          <a:off x="6505863" y="3690834"/>
          <a:ext cx="2387600" cy="876300"/>
        </p:xfrm>
        <a:graphic>
          <a:graphicData uri="http://schemas.openxmlformats.org/presentationml/2006/ole">
            <mc:AlternateContent xmlns:mc="http://schemas.openxmlformats.org/markup-compatibility/2006">
              <mc:Choice xmlns:v="urn:schemas-microsoft-com:vml" Requires="v">
                <p:oleObj spid="_x0000_s2246523" name="Equation" r:id="rId9" imgW="2387520" imgH="876240" progId="Equation.DSMT4">
                  <p:embed/>
                </p:oleObj>
              </mc:Choice>
              <mc:Fallback>
                <p:oleObj name="Equation" r:id="rId9" imgW="2387520" imgH="876240" progId="Equation.DSMT4">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5863" y="3690834"/>
                        <a:ext cx="23876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610145072"/>
              </p:ext>
            </p:extLst>
          </p:nvPr>
        </p:nvGraphicFramePr>
        <p:xfrm>
          <a:off x="604838" y="3838575"/>
          <a:ext cx="4864100" cy="914400"/>
        </p:xfrm>
        <a:graphic>
          <a:graphicData uri="http://schemas.openxmlformats.org/presentationml/2006/ole">
            <mc:AlternateContent xmlns:mc="http://schemas.openxmlformats.org/markup-compatibility/2006">
              <mc:Choice xmlns:v="urn:schemas-microsoft-com:vml" Requires="v">
                <p:oleObj spid="_x0000_s2246524" name="Equation" r:id="rId11" imgW="4863960" imgH="914400" progId="Equation.DSMT4">
                  <p:embed/>
                </p:oleObj>
              </mc:Choice>
              <mc:Fallback>
                <p:oleObj name="Equation" r:id="rId11" imgW="4863960" imgH="914400" progId="Equation.DSMT4">
                  <p:embed/>
                  <p:pic>
                    <p:nvPicPr>
                      <p:cNvPr id="0" name=""/>
                      <p:cNvPicPr>
                        <a:picLocks noChangeAspect="1" noChangeArrowheads="1"/>
                      </p:cNvPicPr>
                      <p:nvPr/>
                    </p:nvPicPr>
                    <p:blipFill>
                      <a:blip r:embed="rId12"/>
                      <a:srcRect/>
                      <a:stretch>
                        <a:fillRect/>
                      </a:stretch>
                    </p:blipFill>
                    <p:spPr bwMode="auto">
                      <a:xfrm>
                        <a:off x="604838" y="3838575"/>
                        <a:ext cx="48641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115117317"/>
              </p:ext>
            </p:extLst>
          </p:nvPr>
        </p:nvGraphicFramePr>
        <p:xfrm>
          <a:off x="5754078" y="5450120"/>
          <a:ext cx="2959100" cy="660400"/>
        </p:xfrm>
        <a:graphic>
          <a:graphicData uri="http://schemas.openxmlformats.org/presentationml/2006/ole">
            <mc:AlternateContent xmlns:mc="http://schemas.openxmlformats.org/markup-compatibility/2006">
              <mc:Choice xmlns:v="urn:schemas-microsoft-com:vml" Requires="v">
                <p:oleObj spid="_x0000_s2246525" name="Equation" r:id="rId13" imgW="2958840" imgH="660240" progId="Equation.DSMT4">
                  <p:embed/>
                </p:oleObj>
              </mc:Choice>
              <mc:Fallback>
                <p:oleObj name="Equation" r:id="rId13" imgW="2958840" imgH="660240" progId="Equation.DSMT4">
                  <p:embed/>
                  <p:pic>
                    <p:nvPicPr>
                      <p:cNvPr id="0" name=""/>
                      <p:cNvPicPr>
                        <a:picLocks noChangeAspect="1" noChangeArrowheads="1"/>
                      </p:cNvPicPr>
                      <p:nvPr/>
                    </p:nvPicPr>
                    <p:blipFill>
                      <a:blip r:embed="rId14"/>
                      <a:srcRect/>
                      <a:stretch>
                        <a:fillRect/>
                      </a:stretch>
                    </p:blipFill>
                    <p:spPr bwMode="auto">
                      <a:xfrm>
                        <a:off x="5754078" y="5450120"/>
                        <a:ext cx="29591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8"/>
          <p:cNvSpPr txBox="1"/>
          <p:nvPr/>
        </p:nvSpPr>
        <p:spPr>
          <a:xfrm>
            <a:off x="218251" y="4946532"/>
            <a:ext cx="8590772" cy="584775"/>
          </a:xfrm>
          <a:prstGeom prst="rect">
            <a:avLst/>
          </a:prstGeom>
          <a:noFill/>
        </p:spPr>
        <p:txBody>
          <a:bodyPr wrap="square" rtlCol="0">
            <a:spAutoFit/>
          </a:bodyPr>
          <a:lstStyle/>
          <a:p>
            <a:r>
              <a:rPr lang="en-US" sz="1600" dirty="0" smtClean="0"/>
              <a:t>The surface coverage is reduced due to stacking (which is handled by the Poisson distribution) and by the loss of coagulant to the reactor walls.</a:t>
            </a:r>
            <a:endParaRPr lang="en-US" sz="1600" dirty="0"/>
          </a:p>
        </p:txBody>
      </p:sp>
      <p:sp>
        <p:nvSpPr>
          <p:cNvPr id="10" name="Rectangle 9"/>
          <p:cNvSpPr/>
          <p:nvPr/>
        </p:nvSpPr>
        <p:spPr>
          <a:xfrm>
            <a:off x="3768414" y="5610387"/>
            <a:ext cx="1272012" cy="430887"/>
          </a:xfrm>
          <a:prstGeom prst="rect">
            <a:avLst/>
          </a:prstGeom>
        </p:spPr>
        <p:txBody>
          <a:bodyPr wrap="square">
            <a:spAutoFit/>
          </a:bodyPr>
          <a:lstStyle/>
          <a:p>
            <a:r>
              <a:rPr lang="en-US" sz="1100" dirty="0"/>
              <a:t>loss of coagulant to the reactor walls</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2303109607"/>
              </p:ext>
            </p:extLst>
          </p:nvPr>
        </p:nvGraphicFramePr>
        <p:xfrm>
          <a:off x="547688" y="6203950"/>
          <a:ext cx="2705100" cy="647700"/>
        </p:xfrm>
        <a:graphic>
          <a:graphicData uri="http://schemas.openxmlformats.org/presentationml/2006/ole">
            <mc:AlternateContent xmlns:mc="http://schemas.openxmlformats.org/markup-compatibility/2006">
              <mc:Choice xmlns:v="urn:schemas-microsoft-com:vml" Requires="v">
                <p:oleObj spid="_x0000_s2246526" name="Equation" r:id="rId15" imgW="2705040" imgH="647640" progId="Equation.DSMT4">
                  <p:embed/>
                </p:oleObj>
              </mc:Choice>
              <mc:Fallback>
                <p:oleObj name="Equation" r:id="rId15" imgW="2705040" imgH="647640" progId="Equation.DSMT4">
                  <p:embed/>
                  <p:pic>
                    <p:nvPicPr>
                      <p:cNvPr id="0" name=""/>
                      <p:cNvPicPr>
                        <a:picLocks noChangeAspect="1" noChangeArrowheads="1"/>
                      </p:cNvPicPr>
                      <p:nvPr/>
                    </p:nvPicPr>
                    <p:blipFill>
                      <a:blip r:embed="rId16"/>
                      <a:srcRect/>
                      <a:stretch>
                        <a:fillRect/>
                      </a:stretch>
                    </p:blipFill>
                    <p:spPr bwMode="auto">
                      <a:xfrm>
                        <a:off x="547688" y="6203950"/>
                        <a:ext cx="27051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1429370"/>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Clay platelet geometry</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715958521"/>
              </p:ext>
            </p:extLst>
          </p:nvPr>
        </p:nvGraphicFramePr>
        <p:xfrm>
          <a:off x="569460" y="1898754"/>
          <a:ext cx="2108200" cy="876300"/>
        </p:xfrm>
        <a:graphic>
          <a:graphicData uri="http://schemas.openxmlformats.org/presentationml/2006/ole">
            <mc:AlternateContent xmlns:mc="http://schemas.openxmlformats.org/markup-compatibility/2006">
              <mc:Choice xmlns:v="urn:schemas-microsoft-com:vml" Requires="v">
                <p:oleObj spid="_x0000_s2247481" name="Equation" r:id="rId3" imgW="2108160" imgH="876240" progId="Equation.DSMT4">
                  <p:embed/>
                </p:oleObj>
              </mc:Choice>
              <mc:Fallback>
                <p:oleObj name="Equation" r:id="rId3" imgW="2108160" imgH="876240" progId="Equation.DSMT4">
                  <p:embed/>
                  <p:pic>
                    <p:nvPicPr>
                      <p:cNvPr id="0" name="Object 7"/>
                      <p:cNvPicPr>
                        <a:picLocks noChangeAspect="1" noChangeArrowheads="1"/>
                      </p:cNvPicPr>
                      <p:nvPr/>
                    </p:nvPicPr>
                    <p:blipFill>
                      <a:blip r:embed="rId4"/>
                      <a:srcRect/>
                      <a:stretch>
                        <a:fillRect/>
                      </a:stretch>
                    </p:blipFill>
                    <p:spPr bwMode="auto">
                      <a:xfrm>
                        <a:off x="569460" y="1898754"/>
                        <a:ext cx="21082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714250139"/>
              </p:ext>
            </p:extLst>
          </p:nvPr>
        </p:nvGraphicFramePr>
        <p:xfrm>
          <a:off x="357929" y="3186999"/>
          <a:ext cx="3670301" cy="723900"/>
        </p:xfrm>
        <a:graphic>
          <a:graphicData uri="http://schemas.openxmlformats.org/presentationml/2006/ole">
            <mc:AlternateContent xmlns:mc="http://schemas.openxmlformats.org/markup-compatibility/2006">
              <mc:Choice xmlns:v="urn:schemas-microsoft-com:vml" Requires="v">
                <p:oleObj spid="_x0000_s2247482" name="Equation" r:id="rId5" imgW="3670200" imgH="723600" progId="Equation.DSMT4">
                  <p:embed/>
                </p:oleObj>
              </mc:Choice>
              <mc:Fallback>
                <p:oleObj name="Equation" r:id="rId5" imgW="3670200" imgH="723600" progId="Equation.DSMT4">
                  <p:embed/>
                  <p:pic>
                    <p:nvPicPr>
                      <p:cNvPr id="0" name=""/>
                      <p:cNvPicPr>
                        <a:picLocks noChangeAspect="1" noChangeArrowheads="1"/>
                      </p:cNvPicPr>
                      <p:nvPr/>
                    </p:nvPicPr>
                    <p:blipFill>
                      <a:blip r:embed="rId6"/>
                      <a:srcRect/>
                      <a:stretch>
                        <a:fillRect/>
                      </a:stretch>
                    </p:blipFill>
                    <p:spPr bwMode="auto">
                      <a:xfrm>
                        <a:off x="357929" y="3186999"/>
                        <a:ext cx="3670301"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651388699"/>
              </p:ext>
            </p:extLst>
          </p:nvPr>
        </p:nvGraphicFramePr>
        <p:xfrm>
          <a:off x="400566" y="4047548"/>
          <a:ext cx="1968500" cy="736600"/>
        </p:xfrm>
        <a:graphic>
          <a:graphicData uri="http://schemas.openxmlformats.org/presentationml/2006/ole">
            <mc:AlternateContent xmlns:mc="http://schemas.openxmlformats.org/markup-compatibility/2006">
              <mc:Choice xmlns:v="urn:schemas-microsoft-com:vml" Requires="v">
                <p:oleObj spid="_x0000_s2247483" name="Equation" r:id="rId7" imgW="1968480" imgH="736560" progId="Equation.DSMT4">
                  <p:embed/>
                </p:oleObj>
              </mc:Choice>
              <mc:Fallback>
                <p:oleObj name="Equation" r:id="rId7" imgW="1968480" imgH="736560" progId="Equation.DSMT4">
                  <p:embed/>
                  <p:pic>
                    <p:nvPicPr>
                      <p:cNvPr id="0" name=""/>
                      <p:cNvPicPr>
                        <a:picLocks noChangeAspect="1" noChangeArrowheads="1"/>
                      </p:cNvPicPr>
                      <p:nvPr/>
                    </p:nvPicPr>
                    <p:blipFill>
                      <a:blip r:embed="rId8"/>
                      <a:srcRect/>
                      <a:stretch>
                        <a:fillRect/>
                      </a:stretch>
                    </p:blipFill>
                    <p:spPr bwMode="auto">
                      <a:xfrm>
                        <a:off x="400566" y="4047548"/>
                        <a:ext cx="1968500"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811897623"/>
              </p:ext>
            </p:extLst>
          </p:nvPr>
        </p:nvGraphicFramePr>
        <p:xfrm>
          <a:off x="5037138" y="3187700"/>
          <a:ext cx="3098800" cy="723900"/>
        </p:xfrm>
        <a:graphic>
          <a:graphicData uri="http://schemas.openxmlformats.org/presentationml/2006/ole">
            <mc:AlternateContent xmlns:mc="http://schemas.openxmlformats.org/markup-compatibility/2006">
              <mc:Choice xmlns:v="urn:schemas-microsoft-com:vml" Requires="v">
                <p:oleObj spid="_x0000_s2247484" name="Equation" r:id="rId9" imgW="3098520" imgH="723600" progId="Equation.DSMT4">
                  <p:embed/>
                </p:oleObj>
              </mc:Choice>
              <mc:Fallback>
                <p:oleObj name="Equation" r:id="rId9" imgW="3098520" imgH="723600" progId="Equation.DSMT4">
                  <p:embed/>
                  <p:pic>
                    <p:nvPicPr>
                      <p:cNvPr id="0" name=""/>
                      <p:cNvPicPr>
                        <a:picLocks noChangeAspect="1" noChangeArrowheads="1"/>
                      </p:cNvPicPr>
                      <p:nvPr/>
                    </p:nvPicPr>
                    <p:blipFill>
                      <a:blip r:embed="rId10"/>
                      <a:srcRect/>
                      <a:stretch>
                        <a:fillRect/>
                      </a:stretch>
                    </p:blipFill>
                    <p:spPr bwMode="auto">
                      <a:xfrm>
                        <a:off x="5037138" y="3187700"/>
                        <a:ext cx="30988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695386739"/>
              </p:ext>
            </p:extLst>
          </p:nvPr>
        </p:nvGraphicFramePr>
        <p:xfrm>
          <a:off x="391576" y="4938631"/>
          <a:ext cx="4267201" cy="736600"/>
        </p:xfrm>
        <a:graphic>
          <a:graphicData uri="http://schemas.openxmlformats.org/presentationml/2006/ole">
            <mc:AlternateContent xmlns:mc="http://schemas.openxmlformats.org/markup-compatibility/2006">
              <mc:Choice xmlns:v="urn:schemas-microsoft-com:vml" Requires="v">
                <p:oleObj spid="_x0000_s2247485" name="Equation" r:id="rId11" imgW="4267080" imgH="736560" progId="Equation.DSMT4">
                  <p:embed/>
                </p:oleObj>
              </mc:Choice>
              <mc:Fallback>
                <p:oleObj name="Equation" r:id="rId11" imgW="4267080" imgH="736560" progId="Equation.DSMT4">
                  <p:embed/>
                  <p:pic>
                    <p:nvPicPr>
                      <p:cNvPr id="0" name=""/>
                      <p:cNvPicPr>
                        <a:picLocks noChangeAspect="1" noChangeArrowheads="1"/>
                      </p:cNvPicPr>
                      <p:nvPr/>
                    </p:nvPicPr>
                    <p:blipFill>
                      <a:blip r:embed="rId12"/>
                      <a:srcRect/>
                      <a:stretch>
                        <a:fillRect/>
                      </a:stretch>
                    </p:blipFill>
                    <p:spPr bwMode="auto">
                      <a:xfrm>
                        <a:off x="391576" y="4938631"/>
                        <a:ext cx="4267201"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713917654"/>
              </p:ext>
            </p:extLst>
          </p:nvPr>
        </p:nvGraphicFramePr>
        <p:xfrm>
          <a:off x="298388" y="5604061"/>
          <a:ext cx="3263900" cy="1066800"/>
        </p:xfrm>
        <a:graphic>
          <a:graphicData uri="http://schemas.openxmlformats.org/presentationml/2006/ole">
            <mc:AlternateContent xmlns:mc="http://schemas.openxmlformats.org/markup-compatibility/2006">
              <mc:Choice xmlns:v="urn:schemas-microsoft-com:vml" Requires="v">
                <p:oleObj spid="_x0000_s2247486" name="Equation" r:id="rId13" imgW="3263760" imgH="1066680" progId="Equation.DSMT4">
                  <p:embed/>
                </p:oleObj>
              </mc:Choice>
              <mc:Fallback>
                <p:oleObj name="Equation" r:id="rId13" imgW="3263760" imgH="1066680" progId="Equation.DSMT4">
                  <p:embed/>
                  <p:pic>
                    <p:nvPicPr>
                      <p:cNvPr id="0" name=""/>
                      <p:cNvPicPr>
                        <a:picLocks noChangeAspect="1" noChangeArrowheads="1"/>
                      </p:cNvPicPr>
                      <p:nvPr/>
                    </p:nvPicPr>
                    <p:blipFill>
                      <a:blip r:embed="rId14"/>
                      <a:srcRect/>
                      <a:stretch>
                        <a:fillRect/>
                      </a:stretch>
                    </p:blipFill>
                    <p:spPr bwMode="auto">
                      <a:xfrm>
                        <a:off x="298388" y="5604061"/>
                        <a:ext cx="3263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Box 9"/>
          <p:cNvSpPr txBox="1"/>
          <p:nvPr/>
        </p:nvSpPr>
        <p:spPr>
          <a:xfrm>
            <a:off x="3172858" y="4010140"/>
            <a:ext cx="5238774" cy="830997"/>
          </a:xfrm>
          <a:prstGeom prst="rect">
            <a:avLst/>
          </a:prstGeom>
          <a:noFill/>
        </p:spPr>
        <p:txBody>
          <a:bodyPr wrap="square" rtlCol="0">
            <a:spAutoFit/>
          </a:bodyPr>
          <a:lstStyle/>
          <a:p>
            <a:r>
              <a:rPr lang="en-US" sz="2400" dirty="0" err="1" smtClean="0"/>
              <a:t>D.Clay</a:t>
            </a:r>
            <a:r>
              <a:rPr lang="en-US" sz="2400" dirty="0" smtClean="0"/>
              <a:t> is the diameter of a sphere with equal volume as the clay platelet</a:t>
            </a:r>
            <a:endParaRPr lang="en-US" sz="2400" dirty="0"/>
          </a:p>
        </p:txBody>
      </p:sp>
      <p:sp>
        <p:nvSpPr>
          <p:cNvPr id="11" name="TextBox 10"/>
          <p:cNvSpPr txBox="1"/>
          <p:nvPr/>
        </p:nvSpPr>
        <p:spPr>
          <a:xfrm>
            <a:off x="3172858" y="1894902"/>
            <a:ext cx="5238774" cy="830997"/>
          </a:xfrm>
          <a:prstGeom prst="rect">
            <a:avLst/>
          </a:prstGeom>
          <a:noFill/>
        </p:spPr>
        <p:txBody>
          <a:bodyPr wrap="square" rtlCol="0">
            <a:spAutoFit/>
          </a:bodyPr>
          <a:lstStyle/>
          <a:p>
            <a:r>
              <a:rPr lang="en-US" sz="2400" dirty="0" smtClean="0"/>
              <a:t>Model clay as cylinder with height and diameter</a:t>
            </a:r>
            <a:endParaRPr lang="en-US" sz="2400" dirty="0"/>
          </a:p>
        </p:txBody>
      </p:sp>
      <p:sp>
        <p:nvSpPr>
          <p:cNvPr id="12" name="TextBox 11"/>
          <p:cNvSpPr txBox="1"/>
          <p:nvPr/>
        </p:nvSpPr>
        <p:spPr>
          <a:xfrm>
            <a:off x="3723702" y="5750805"/>
            <a:ext cx="5238774" cy="1200329"/>
          </a:xfrm>
          <a:prstGeom prst="rect">
            <a:avLst/>
          </a:prstGeom>
          <a:noFill/>
        </p:spPr>
        <p:txBody>
          <a:bodyPr wrap="square" rtlCol="0">
            <a:spAutoFit/>
          </a:bodyPr>
          <a:lstStyle/>
          <a:p>
            <a:r>
              <a:rPr lang="en-US" sz="2400" dirty="0" err="1" smtClean="0"/>
              <a:t>D.ClayPlatelet</a:t>
            </a:r>
            <a:r>
              <a:rPr lang="en-US" sz="2400" dirty="0" smtClean="0"/>
              <a:t> is the diameter of a cylinder given ratio of height to diameter and equal volume spherical diameter</a:t>
            </a:r>
            <a:endParaRPr lang="en-US" sz="2400" dirty="0"/>
          </a:p>
        </p:txBody>
      </p: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596535600"/>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platelet geometry</a:t>
            </a:r>
          </a:p>
        </p:txBody>
      </p:sp>
      <p:graphicFrame>
        <p:nvGraphicFramePr>
          <p:cNvPr id="3" name="Object 2"/>
          <p:cNvGraphicFramePr>
            <a:graphicFrameLocks noChangeAspect="1"/>
          </p:cNvGraphicFramePr>
          <p:nvPr>
            <p:extLst>
              <p:ext uri="{D42A27DB-BD31-4B8C-83A1-F6EECF244321}">
                <p14:modId xmlns:p14="http://schemas.microsoft.com/office/powerpoint/2010/main" val="2264275213"/>
              </p:ext>
            </p:extLst>
          </p:nvPr>
        </p:nvGraphicFramePr>
        <p:xfrm>
          <a:off x="-38100" y="3524250"/>
          <a:ext cx="6705600" cy="1066800"/>
        </p:xfrm>
        <a:graphic>
          <a:graphicData uri="http://schemas.openxmlformats.org/presentationml/2006/ole">
            <mc:AlternateContent xmlns:mc="http://schemas.openxmlformats.org/markup-compatibility/2006">
              <mc:Choice xmlns:v="urn:schemas-microsoft-com:vml" Requires="v">
                <p:oleObj spid="_x0000_s2300012" name="Equation" r:id="rId3" imgW="6705360" imgH="1066680" progId="Equation.DSMT4">
                  <p:embed/>
                </p:oleObj>
              </mc:Choice>
              <mc:Fallback>
                <p:oleObj name="Equation" r:id="rId3" imgW="6705360" imgH="1066680" progId="Equation.DSMT4">
                  <p:embed/>
                  <p:pic>
                    <p:nvPicPr>
                      <p:cNvPr id="0" name="Object 8"/>
                      <p:cNvPicPr>
                        <a:picLocks noChangeAspect="1" noChangeArrowheads="1"/>
                      </p:cNvPicPr>
                      <p:nvPr/>
                    </p:nvPicPr>
                    <p:blipFill>
                      <a:blip r:embed="rId4"/>
                      <a:srcRect/>
                      <a:stretch>
                        <a:fillRect/>
                      </a:stretch>
                    </p:blipFill>
                    <p:spPr bwMode="auto">
                      <a:xfrm>
                        <a:off x="-38100" y="3524250"/>
                        <a:ext cx="6705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751259470"/>
              </p:ext>
            </p:extLst>
          </p:nvPr>
        </p:nvGraphicFramePr>
        <p:xfrm>
          <a:off x="0" y="5981700"/>
          <a:ext cx="2730500" cy="876300"/>
        </p:xfrm>
        <a:graphic>
          <a:graphicData uri="http://schemas.openxmlformats.org/presentationml/2006/ole">
            <mc:AlternateContent xmlns:mc="http://schemas.openxmlformats.org/markup-compatibility/2006">
              <mc:Choice xmlns:v="urn:schemas-microsoft-com:vml" Requires="v">
                <p:oleObj spid="_x0000_s2300013" name="Equation" r:id="rId5" imgW="2730240" imgH="876240" progId="Equation.DSMT4">
                  <p:embed/>
                </p:oleObj>
              </mc:Choice>
              <mc:Fallback>
                <p:oleObj name="Equation" r:id="rId5" imgW="2730240" imgH="876240" progId="Equation.DSMT4">
                  <p:embed/>
                  <p:pic>
                    <p:nvPicPr>
                      <p:cNvPr id="0" name=""/>
                      <p:cNvPicPr>
                        <a:picLocks noChangeAspect="1" noChangeArrowheads="1"/>
                      </p:cNvPicPr>
                      <p:nvPr/>
                    </p:nvPicPr>
                    <p:blipFill>
                      <a:blip r:embed="rId6"/>
                      <a:srcRect/>
                      <a:stretch>
                        <a:fillRect/>
                      </a:stretch>
                    </p:blipFill>
                    <p:spPr bwMode="auto">
                      <a:xfrm>
                        <a:off x="0" y="5981700"/>
                        <a:ext cx="27305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904444343"/>
              </p:ext>
            </p:extLst>
          </p:nvPr>
        </p:nvGraphicFramePr>
        <p:xfrm>
          <a:off x="3537878" y="5791200"/>
          <a:ext cx="3962400" cy="1066800"/>
        </p:xfrm>
        <a:graphic>
          <a:graphicData uri="http://schemas.openxmlformats.org/presentationml/2006/ole">
            <mc:AlternateContent xmlns:mc="http://schemas.openxmlformats.org/markup-compatibility/2006">
              <mc:Choice xmlns:v="urn:schemas-microsoft-com:vml" Requires="v">
                <p:oleObj spid="_x0000_s2300014" name="Equation" r:id="rId7" imgW="3962160" imgH="1066680" progId="Equation.DSMT4">
                  <p:embed/>
                </p:oleObj>
              </mc:Choice>
              <mc:Fallback>
                <p:oleObj name="Equation" r:id="rId7" imgW="3962160" imgH="1066680" progId="Equation.DSMT4">
                  <p:embed/>
                  <p:pic>
                    <p:nvPicPr>
                      <p:cNvPr id="0" name=""/>
                      <p:cNvPicPr>
                        <a:picLocks noChangeAspect="1" noChangeArrowheads="1"/>
                      </p:cNvPicPr>
                      <p:nvPr/>
                    </p:nvPicPr>
                    <p:blipFill>
                      <a:blip r:embed="rId8"/>
                      <a:srcRect/>
                      <a:stretch>
                        <a:fillRect/>
                      </a:stretch>
                    </p:blipFill>
                    <p:spPr bwMode="auto">
                      <a:xfrm>
                        <a:off x="3537878" y="5791200"/>
                        <a:ext cx="3962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799471515"/>
              </p:ext>
            </p:extLst>
          </p:nvPr>
        </p:nvGraphicFramePr>
        <p:xfrm>
          <a:off x="0" y="2483840"/>
          <a:ext cx="5930900" cy="723900"/>
        </p:xfrm>
        <a:graphic>
          <a:graphicData uri="http://schemas.openxmlformats.org/presentationml/2006/ole">
            <mc:AlternateContent xmlns:mc="http://schemas.openxmlformats.org/markup-compatibility/2006">
              <mc:Choice xmlns:v="urn:schemas-microsoft-com:vml" Requires="v">
                <p:oleObj spid="_x0000_s2300015" name="Equation" r:id="rId9" imgW="5930640" imgH="723600" progId="Equation.DSMT4">
                  <p:embed/>
                </p:oleObj>
              </mc:Choice>
              <mc:Fallback>
                <p:oleObj name="Equation" r:id="rId9" imgW="5930640" imgH="723600" progId="Equation.DSMT4">
                  <p:embed/>
                  <p:pic>
                    <p:nvPicPr>
                      <p:cNvPr id="0" name=""/>
                      <p:cNvPicPr>
                        <a:picLocks noChangeAspect="1" noChangeArrowheads="1"/>
                      </p:cNvPicPr>
                      <p:nvPr/>
                    </p:nvPicPr>
                    <p:blipFill>
                      <a:blip r:embed="rId10"/>
                      <a:srcRect/>
                      <a:stretch>
                        <a:fillRect/>
                      </a:stretch>
                    </p:blipFill>
                    <p:spPr bwMode="auto">
                      <a:xfrm>
                        <a:off x="0" y="2483840"/>
                        <a:ext cx="59309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128148264"/>
              </p:ext>
            </p:extLst>
          </p:nvPr>
        </p:nvGraphicFramePr>
        <p:xfrm>
          <a:off x="5880100" y="1720644"/>
          <a:ext cx="3263900" cy="1066800"/>
        </p:xfrm>
        <a:graphic>
          <a:graphicData uri="http://schemas.openxmlformats.org/presentationml/2006/ole">
            <mc:AlternateContent xmlns:mc="http://schemas.openxmlformats.org/markup-compatibility/2006">
              <mc:Choice xmlns:v="urn:schemas-microsoft-com:vml" Requires="v">
                <p:oleObj spid="_x0000_s2300016" name="Equation" r:id="rId11" imgW="3263760" imgH="1066680" progId="Equation.DSMT4">
                  <p:embed/>
                </p:oleObj>
              </mc:Choice>
              <mc:Fallback>
                <p:oleObj name="Equation" r:id="rId11" imgW="3263760" imgH="106668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80100" y="1720644"/>
                        <a:ext cx="3263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558415401"/>
              </p:ext>
            </p:extLst>
          </p:nvPr>
        </p:nvGraphicFramePr>
        <p:xfrm>
          <a:off x="7035800" y="2967429"/>
          <a:ext cx="2108200" cy="876300"/>
        </p:xfrm>
        <a:graphic>
          <a:graphicData uri="http://schemas.openxmlformats.org/presentationml/2006/ole">
            <mc:AlternateContent xmlns:mc="http://schemas.openxmlformats.org/markup-compatibility/2006">
              <mc:Choice xmlns:v="urn:schemas-microsoft-com:vml" Requires="v">
                <p:oleObj spid="_x0000_s2300017" name="Equation" r:id="rId13" imgW="2108160" imgH="876240" progId="Equation.DSMT4">
                  <p:embed/>
                </p:oleObj>
              </mc:Choice>
              <mc:Fallback>
                <p:oleObj name="Equation" r:id="rId13" imgW="2108160" imgH="876240" progId="Equation.DSMT4">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35800" y="2967429"/>
                        <a:ext cx="21082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651526995"/>
              </p:ext>
            </p:extLst>
          </p:nvPr>
        </p:nvGraphicFramePr>
        <p:xfrm>
          <a:off x="0" y="4700195"/>
          <a:ext cx="4927600" cy="1066800"/>
        </p:xfrm>
        <a:graphic>
          <a:graphicData uri="http://schemas.openxmlformats.org/presentationml/2006/ole">
            <mc:AlternateContent xmlns:mc="http://schemas.openxmlformats.org/markup-compatibility/2006">
              <mc:Choice xmlns:v="urn:schemas-microsoft-com:vml" Requires="v">
                <p:oleObj spid="_x0000_s2300018" name="Equation" r:id="rId15" imgW="4927320" imgH="1066680" progId="Equation.DSMT4">
                  <p:embed/>
                </p:oleObj>
              </mc:Choice>
              <mc:Fallback>
                <p:oleObj name="Equation" r:id="rId15" imgW="4927320" imgH="1066680" progId="Equation.DSMT4">
                  <p:embed/>
                  <p:pic>
                    <p:nvPicPr>
                      <p:cNvPr id="0" name=""/>
                      <p:cNvPicPr>
                        <a:picLocks noChangeAspect="1" noChangeArrowheads="1"/>
                      </p:cNvPicPr>
                      <p:nvPr/>
                    </p:nvPicPr>
                    <p:blipFill>
                      <a:blip r:embed="rId16"/>
                      <a:srcRect/>
                      <a:stretch>
                        <a:fillRect/>
                      </a:stretch>
                    </p:blipFill>
                    <p:spPr bwMode="auto">
                      <a:xfrm>
                        <a:off x="0" y="4700195"/>
                        <a:ext cx="4927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429495291"/>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coverage of clay</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696739327"/>
              </p:ext>
            </p:extLst>
          </p:nvPr>
        </p:nvGraphicFramePr>
        <p:xfrm>
          <a:off x="286574" y="1876033"/>
          <a:ext cx="2959100" cy="660400"/>
        </p:xfrm>
        <a:graphic>
          <a:graphicData uri="http://schemas.openxmlformats.org/presentationml/2006/ole">
            <mc:AlternateContent xmlns:mc="http://schemas.openxmlformats.org/markup-compatibility/2006">
              <mc:Choice xmlns:v="urn:schemas-microsoft-com:vml" Requires="v">
                <p:oleObj spid="_x0000_s2301037" name="Equation" r:id="rId4" imgW="2958840" imgH="660240" progId="Equation.DSMT4">
                  <p:embed/>
                </p:oleObj>
              </mc:Choice>
              <mc:Fallback>
                <p:oleObj name="Equation" r:id="rId4" imgW="2958840" imgH="660240"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574" y="1876033"/>
                        <a:ext cx="29591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41821593"/>
              </p:ext>
            </p:extLst>
          </p:nvPr>
        </p:nvGraphicFramePr>
        <p:xfrm>
          <a:off x="4916075" y="3333008"/>
          <a:ext cx="3962400" cy="1066800"/>
        </p:xfrm>
        <a:graphic>
          <a:graphicData uri="http://schemas.openxmlformats.org/presentationml/2006/ole">
            <mc:AlternateContent xmlns:mc="http://schemas.openxmlformats.org/markup-compatibility/2006">
              <mc:Choice xmlns:v="urn:schemas-microsoft-com:vml" Requires="v">
                <p:oleObj spid="_x0000_s2301038" name="Equation" r:id="rId6" imgW="3962160" imgH="1066680" progId="Equation.DSMT4">
                  <p:embed/>
                </p:oleObj>
              </mc:Choice>
              <mc:Fallback>
                <p:oleObj name="Equation" r:id="rId6" imgW="3962160" imgH="106668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6075" y="3333008"/>
                        <a:ext cx="3962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98794"/>
              </p:ext>
            </p:extLst>
          </p:nvPr>
        </p:nvGraphicFramePr>
        <p:xfrm>
          <a:off x="205261" y="2814803"/>
          <a:ext cx="4000500" cy="800100"/>
        </p:xfrm>
        <a:graphic>
          <a:graphicData uri="http://schemas.openxmlformats.org/presentationml/2006/ole">
            <mc:AlternateContent xmlns:mc="http://schemas.openxmlformats.org/markup-compatibility/2006">
              <mc:Choice xmlns:v="urn:schemas-microsoft-com:vml" Requires="v">
                <p:oleObj spid="_x0000_s2301039" name="Equation" r:id="rId8" imgW="4000320" imgH="799920" progId="Equation.DSMT4">
                  <p:embed/>
                </p:oleObj>
              </mc:Choice>
              <mc:Fallback>
                <p:oleObj name="Equation" r:id="rId8" imgW="4000320" imgH="799920" progId="Equation.DSMT4">
                  <p:embed/>
                  <p:pic>
                    <p:nvPicPr>
                      <p:cNvPr id="0" name=""/>
                      <p:cNvPicPr>
                        <a:picLocks noChangeAspect="1" noChangeArrowheads="1"/>
                      </p:cNvPicPr>
                      <p:nvPr/>
                    </p:nvPicPr>
                    <p:blipFill>
                      <a:blip r:embed="rId9"/>
                      <a:srcRect/>
                      <a:stretch>
                        <a:fillRect/>
                      </a:stretch>
                    </p:blipFill>
                    <p:spPr bwMode="auto">
                      <a:xfrm>
                        <a:off x="205261" y="2814803"/>
                        <a:ext cx="40005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92754868"/>
              </p:ext>
            </p:extLst>
          </p:nvPr>
        </p:nvGraphicFramePr>
        <p:xfrm>
          <a:off x="4730791" y="1790308"/>
          <a:ext cx="4140200" cy="1257300"/>
        </p:xfrm>
        <a:graphic>
          <a:graphicData uri="http://schemas.openxmlformats.org/presentationml/2006/ole">
            <mc:AlternateContent xmlns:mc="http://schemas.openxmlformats.org/markup-compatibility/2006">
              <mc:Choice xmlns:v="urn:schemas-microsoft-com:vml" Requires="v">
                <p:oleObj spid="_x0000_s2301040" name="Equation" r:id="rId10" imgW="4140000" imgH="1257120" progId="Equation.DSMT4">
                  <p:embed/>
                </p:oleObj>
              </mc:Choice>
              <mc:Fallback>
                <p:oleObj name="Equation" r:id="rId10" imgW="4140000" imgH="1257120" progId="Equation.DSMT4">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30791" y="1790308"/>
                        <a:ext cx="4140200"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602265214"/>
              </p:ext>
            </p:extLst>
          </p:nvPr>
        </p:nvGraphicFramePr>
        <p:xfrm>
          <a:off x="5266063" y="4840288"/>
          <a:ext cx="3595362" cy="1143979"/>
        </p:xfrm>
        <a:graphic>
          <a:graphicData uri="http://schemas.openxmlformats.org/presentationml/2006/ole">
            <mc:AlternateContent xmlns:mc="http://schemas.openxmlformats.org/markup-compatibility/2006">
              <mc:Choice xmlns:v="urn:schemas-microsoft-com:vml" Requires="v">
                <p:oleObj spid="_x0000_s2301041" name="Equation" r:id="rId12" imgW="4190760" imgH="1333440" progId="Equation.DSMT4">
                  <p:embed/>
                </p:oleObj>
              </mc:Choice>
              <mc:Fallback>
                <p:oleObj name="Equation" r:id="rId12" imgW="4190760" imgH="1333440" progId="Equation.DSMT4">
                  <p:embed/>
                  <p:pic>
                    <p:nvPicPr>
                      <p:cNvPr id="0" name=""/>
                      <p:cNvPicPr>
                        <a:picLocks noChangeAspect="1" noChangeArrowheads="1"/>
                      </p:cNvPicPr>
                      <p:nvPr/>
                    </p:nvPicPr>
                    <p:blipFill>
                      <a:blip r:embed="rId13"/>
                      <a:srcRect/>
                      <a:stretch>
                        <a:fillRect/>
                      </a:stretch>
                    </p:blipFill>
                    <p:spPr bwMode="auto">
                      <a:xfrm>
                        <a:off x="5266063" y="4840288"/>
                        <a:ext cx="3595362" cy="1143979"/>
                      </a:xfrm>
                      <a:prstGeom prst="rect">
                        <a:avLst/>
                      </a:prstGeom>
                      <a:noFill/>
                      <a:ln>
                        <a:noFill/>
                      </a:ln>
                      <a:effec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491186422"/>
              </p:ext>
            </p:extLst>
          </p:nvPr>
        </p:nvGraphicFramePr>
        <p:xfrm>
          <a:off x="0" y="4772446"/>
          <a:ext cx="4775200" cy="939800"/>
        </p:xfrm>
        <a:graphic>
          <a:graphicData uri="http://schemas.openxmlformats.org/presentationml/2006/ole">
            <mc:AlternateContent xmlns:mc="http://schemas.openxmlformats.org/markup-compatibility/2006">
              <mc:Choice xmlns:v="urn:schemas-microsoft-com:vml" Requires="v">
                <p:oleObj spid="_x0000_s2301042" name="Equation" r:id="rId14" imgW="4775040" imgH="939600" progId="Equation.DSMT4">
                  <p:embed/>
                </p:oleObj>
              </mc:Choice>
              <mc:Fallback>
                <p:oleObj name="Equation" r:id="rId14" imgW="4775040" imgH="939600" progId="Equation.DSMT4">
                  <p:embed/>
                  <p:pic>
                    <p:nvPicPr>
                      <p:cNvPr id="0" name=""/>
                      <p:cNvPicPr>
                        <a:picLocks noChangeAspect="1" noChangeArrowheads="1"/>
                      </p:cNvPicPr>
                      <p:nvPr/>
                    </p:nvPicPr>
                    <p:blipFill>
                      <a:blip r:embed="rId15"/>
                      <a:srcRect/>
                      <a:stretch>
                        <a:fillRect/>
                      </a:stretch>
                    </p:blipFill>
                    <p:spPr bwMode="auto">
                      <a:xfrm>
                        <a:off x="0" y="4772446"/>
                        <a:ext cx="47752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916368501"/>
              </p:ext>
            </p:extLst>
          </p:nvPr>
        </p:nvGraphicFramePr>
        <p:xfrm>
          <a:off x="482600" y="5924550"/>
          <a:ext cx="3810000" cy="927100"/>
        </p:xfrm>
        <a:graphic>
          <a:graphicData uri="http://schemas.openxmlformats.org/presentationml/2006/ole">
            <mc:AlternateContent xmlns:mc="http://schemas.openxmlformats.org/markup-compatibility/2006">
              <mc:Choice xmlns:v="urn:schemas-microsoft-com:vml" Requires="v">
                <p:oleObj spid="_x0000_s2301043" name="Equation" r:id="rId16" imgW="3809880" imgH="927000" progId="Equation.DSMT4">
                  <p:embed/>
                </p:oleObj>
              </mc:Choice>
              <mc:Fallback>
                <p:oleObj name="Equation" r:id="rId16" imgW="3809880" imgH="927000" progId="Equation.DSMT4">
                  <p:embed/>
                  <p:pic>
                    <p:nvPicPr>
                      <p:cNvPr id="0" name=""/>
                      <p:cNvPicPr>
                        <a:picLocks noChangeAspect="1" noChangeArrowheads="1"/>
                      </p:cNvPicPr>
                      <p:nvPr/>
                    </p:nvPicPr>
                    <p:blipFill>
                      <a:blip r:embed="rId17"/>
                      <a:srcRect/>
                      <a:stretch>
                        <a:fillRect/>
                      </a:stretch>
                    </p:blipFill>
                    <p:spPr bwMode="auto">
                      <a:xfrm>
                        <a:off x="482600" y="5924550"/>
                        <a:ext cx="3810000"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Box 9"/>
          <p:cNvSpPr txBox="1"/>
          <p:nvPr/>
        </p:nvSpPr>
        <p:spPr>
          <a:xfrm>
            <a:off x="5111827" y="6290631"/>
            <a:ext cx="3690434" cy="523220"/>
          </a:xfrm>
          <a:prstGeom prst="rect">
            <a:avLst/>
          </a:prstGeom>
          <a:noFill/>
        </p:spPr>
        <p:txBody>
          <a:bodyPr wrap="none" rtlCol="0">
            <a:spAutoFit/>
          </a:bodyPr>
          <a:lstStyle/>
          <a:p>
            <a:r>
              <a:rPr lang="en-US" dirty="0" smtClean="0"/>
              <a:t>If you neglect wall loses</a:t>
            </a:r>
            <a:endParaRPr lang="en-US" dirty="0"/>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82629720"/>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for Coagulant Dose</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4277945459"/>
              </p:ext>
            </p:extLst>
          </p:nvPr>
        </p:nvGraphicFramePr>
        <p:xfrm>
          <a:off x="330506" y="1852555"/>
          <a:ext cx="4775200" cy="939800"/>
        </p:xfrm>
        <a:graphic>
          <a:graphicData uri="http://schemas.openxmlformats.org/presentationml/2006/ole">
            <mc:AlternateContent xmlns:mc="http://schemas.openxmlformats.org/markup-compatibility/2006">
              <mc:Choice xmlns:v="urn:schemas-microsoft-com:vml" Requires="v">
                <p:oleObj spid="_x0000_s2277804" name="Equation" r:id="rId3" imgW="4775040" imgH="939600" progId="Equation.DSMT4">
                  <p:embed/>
                </p:oleObj>
              </mc:Choice>
              <mc:Fallback>
                <p:oleObj name="Equation" r:id="rId3" imgW="4775040" imgH="9396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506" y="1852555"/>
                        <a:ext cx="47752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475133886"/>
              </p:ext>
            </p:extLst>
          </p:nvPr>
        </p:nvGraphicFramePr>
        <p:xfrm>
          <a:off x="260350" y="3116263"/>
          <a:ext cx="8661400" cy="1295400"/>
        </p:xfrm>
        <a:graphic>
          <a:graphicData uri="http://schemas.openxmlformats.org/presentationml/2006/ole">
            <mc:AlternateContent xmlns:mc="http://schemas.openxmlformats.org/markup-compatibility/2006">
              <mc:Choice xmlns:v="urn:schemas-microsoft-com:vml" Requires="v">
                <p:oleObj spid="_x0000_s2277805" name="Equation" r:id="rId5" imgW="8661240" imgH="1295280" progId="Equation.DSMT4">
                  <p:embed/>
                </p:oleObj>
              </mc:Choice>
              <mc:Fallback>
                <p:oleObj name="Equation" r:id="rId5" imgW="8661240" imgH="1295280" progId="Equation.DSMT4">
                  <p:embed/>
                  <p:pic>
                    <p:nvPicPr>
                      <p:cNvPr id="0" name=""/>
                      <p:cNvPicPr>
                        <a:picLocks noChangeAspect="1" noChangeArrowheads="1"/>
                      </p:cNvPicPr>
                      <p:nvPr/>
                    </p:nvPicPr>
                    <p:blipFill>
                      <a:blip r:embed="rId6"/>
                      <a:srcRect/>
                      <a:stretch>
                        <a:fillRect/>
                      </a:stretch>
                    </p:blipFill>
                    <p:spPr bwMode="auto">
                      <a:xfrm>
                        <a:off x="260350" y="3116263"/>
                        <a:ext cx="8661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5370990" y="1918740"/>
            <a:ext cx="3471169" cy="1015663"/>
          </a:xfrm>
          <a:prstGeom prst="rect">
            <a:avLst/>
          </a:prstGeom>
          <a:noFill/>
        </p:spPr>
        <p:txBody>
          <a:bodyPr wrap="square" rtlCol="0">
            <a:spAutoFit/>
          </a:bodyPr>
          <a:lstStyle/>
          <a:p>
            <a:r>
              <a:rPr lang="en-US" sz="2000" dirty="0" smtClean="0"/>
              <a:t>Coagulant dose is inside coagulant volume fraction</a:t>
            </a:r>
          </a:p>
          <a:p>
            <a:r>
              <a:rPr lang="en-US" sz="2000" dirty="0" smtClean="0"/>
              <a:t>Solve for dose…</a:t>
            </a:r>
            <a:endParaRPr lang="en-US" sz="2000" dirty="0"/>
          </a:p>
        </p:txBody>
      </p:sp>
      <p:sp>
        <p:nvSpPr>
          <p:cNvPr id="7" name="TextBox 6"/>
          <p:cNvSpPr txBox="1"/>
          <p:nvPr/>
        </p:nvSpPr>
        <p:spPr>
          <a:xfrm>
            <a:off x="230820" y="6294268"/>
            <a:ext cx="8768326" cy="400110"/>
          </a:xfrm>
          <a:prstGeom prst="rect">
            <a:avLst/>
          </a:prstGeom>
          <a:noFill/>
        </p:spPr>
        <p:txBody>
          <a:bodyPr wrap="square" rtlCol="0">
            <a:spAutoFit/>
          </a:bodyPr>
          <a:lstStyle/>
          <a:p>
            <a:r>
              <a:rPr lang="en-US" sz="2000" dirty="0" smtClean="0"/>
              <a:t>Given a target residual turbidity, solve for required </a:t>
            </a:r>
            <a:r>
              <a:rPr lang="en-US" sz="2000" dirty="0" smtClean="0">
                <a:latin typeface="Symbol" pitchFamily="18" charset="2"/>
              </a:rPr>
              <a:t>G</a:t>
            </a:r>
            <a:r>
              <a:rPr lang="en-US" sz="2000" dirty="0" smtClean="0"/>
              <a:t>, then solve for coagulant dose</a:t>
            </a:r>
            <a:endParaRPr lang="en-US" sz="2000" dirty="0"/>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1458904529"/>
              </p:ext>
            </p:extLst>
          </p:nvPr>
        </p:nvGraphicFramePr>
        <p:xfrm>
          <a:off x="-3122612" y="1766171"/>
          <a:ext cx="2959100" cy="660400"/>
        </p:xfrm>
        <a:graphic>
          <a:graphicData uri="http://schemas.openxmlformats.org/presentationml/2006/ole">
            <mc:AlternateContent xmlns:mc="http://schemas.openxmlformats.org/markup-compatibility/2006">
              <mc:Choice xmlns:v="urn:schemas-microsoft-com:vml" Requires="v">
                <p:oleObj spid="_x0000_s2277806" name="Equation" r:id="rId7" imgW="2959100" imgH="660400" progId="Equation.DSMT4">
                  <p:embed/>
                </p:oleObj>
              </mc:Choice>
              <mc:Fallback>
                <p:oleObj name="Equation" r:id="rId7" imgW="2959100" imgH="660400" progId="Equation.DSMT4">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2612" y="1766171"/>
                        <a:ext cx="29591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989215772"/>
              </p:ext>
            </p:extLst>
          </p:nvPr>
        </p:nvGraphicFramePr>
        <p:xfrm>
          <a:off x="-5553525" y="3050304"/>
          <a:ext cx="5410201" cy="914400"/>
        </p:xfrm>
        <a:graphic>
          <a:graphicData uri="http://schemas.openxmlformats.org/presentationml/2006/ole">
            <mc:AlternateContent xmlns:mc="http://schemas.openxmlformats.org/markup-compatibility/2006">
              <mc:Choice xmlns:v="urn:schemas-microsoft-com:vml" Requires="v">
                <p:oleObj spid="_x0000_s2277807" name="Equation" r:id="rId9" imgW="5410080" imgH="914400" progId="Equation.DSMT4">
                  <p:embed/>
                </p:oleObj>
              </mc:Choice>
              <mc:Fallback>
                <p:oleObj name="Equation" r:id="rId9" imgW="5410080" imgH="914400" progId="Equation.DSMT4">
                  <p:embed/>
                  <p:pic>
                    <p:nvPicPr>
                      <p:cNvPr id="0" name=""/>
                      <p:cNvPicPr>
                        <a:picLocks noChangeAspect="1" noChangeArrowheads="1"/>
                      </p:cNvPicPr>
                      <p:nvPr/>
                    </p:nvPicPr>
                    <p:blipFill>
                      <a:blip r:embed="rId10"/>
                      <a:srcRect/>
                      <a:stretch>
                        <a:fillRect/>
                      </a:stretch>
                    </p:blipFill>
                    <p:spPr bwMode="auto">
                      <a:xfrm>
                        <a:off x="-5553525" y="3050304"/>
                        <a:ext cx="541020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861677386"/>
              </p:ext>
            </p:extLst>
          </p:nvPr>
        </p:nvGraphicFramePr>
        <p:xfrm>
          <a:off x="717880" y="4386893"/>
          <a:ext cx="1778000" cy="838200"/>
        </p:xfrm>
        <a:graphic>
          <a:graphicData uri="http://schemas.openxmlformats.org/presentationml/2006/ole">
            <mc:AlternateContent xmlns:mc="http://schemas.openxmlformats.org/markup-compatibility/2006">
              <mc:Choice xmlns:v="urn:schemas-microsoft-com:vml" Requires="v">
                <p:oleObj spid="_x0000_s2277808" name="Equation" r:id="rId11" imgW="1777680" imgH="838080" progId="Equation.DSMT4">
                  <p:embed/>
                </p:oleObj>
              </mc:Choice>
              <mc:Fallback>
                <p:oleObj name="Equation" r:id="rId11" imgW="1777680" imgH="838080" progId="Equation.DSMT4">
                  <p:embed/>
                  <p:pic>
                    <p:nvPicPr>
                      <p:cNvPr id="0"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7880" y="4386893"/>
                        <a:ext cx="1778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590971141"/>
              </p:ext>
            </p:extLst>
          </p:nvPr>
        </p:nvGraphicFramePr>
        <p:xfrm>
          <a:off x="726505" y="5343925"/>
          <a:ext cx="1778000" cy="838200"/>
        </p:xfrm>
        <a:graphic>
          <a:graphicData uri="http://schemas.openxmlformats.org/presentationml/2006/ole">
            <mc:AlternateContent xmlns:mc="http://schemas.openxmlformats.org/markup-compatibility/2006">
              <mc:Choice xmlns:v="urn:schemas-microsoft-com:vml" Requires="v">
                <p:oleObj spid="_x0000_s2277809" name="Equation" r:id="rId13" imgW="1777680" imgH="838080" progId="Equation.DSMT4">
                  <p:embed/>
                </p:oleObj>
              </mc:Choice>
              <mc:Fallback>
                <p:oleObj name="Equation" r:id="rId13" imgW="1777680" imgH="838080" progId="Equation.DSMT4">
                  <p:embed/>
                  <p:pic>
                    <p:nvPicPr>
                      <p:cNvPr id="0" name=""/>
                      <p:cNvPicPr>
                        <a:picLocks noChangeAspect="1" noChangeArrowheads="1"/>
                      </p:cNvPicPr>
                      <p:nvPr/>
                    </p:nvPicPr>
                    <p:blipFill>
                      <a:blip r:embed="rId14"/>
                      <a:srcRect/>
                      <a:stretch>
                        <a:fillRect/>
                      </a:stretch>
                    </p:blipFill>
                    <p:spPr bwMode="auto">
                      <a:xfrm>
                        <a:off x="726505" y="5343925"/>
                        <a:ext cx="1778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29849053"/>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 of clay to reactor walls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129148406"/>
              </p:ext>
            </p:extLst>
          </p:nvPr>
        </p:nvGraphicFramePr>
        <p:xfrm>
          <a:off x="1775534" y="1833933"/>
          <a:ext cx="5125652" cy="3629586"/>
        </p:xfrm>
        <a:graphic>
          <a:graphicData uri="http://schemas.openxmlformats.org/presentationml/2006/ole">
            <mc:AlternateContent xmlns:mc="http://schemas.openxmlformats.org/markup-compatibility/2006">
              <mc:Choice xmlns:v="urn:schemas-microsoft-com:vml" Requires="v">
                <p:oleObj spid="_x0000_s2208033" name="Mathcad" r:id="rId4" imgW="3753000" imgH="2657520" progId="Mathcad">
                  <p:link updateAutomatic="1"/>
                </p:oleObj>
              </mc:Choice>
              <mc:Fallback>
                <p:oleObj name="Mathcad" r:id="rId4" imgW="3753000" imgH="2657520" progId="Mathcad">
                  <p:link updateAutomatic="1"/>
                  <p:pic>
                    <p:nvPicPr>
                      <p:cNvPr id="0" name=""/>
                      <p:cNvPicPr/>
                      <p:nvPr/>
                    </p:nvPicPr>
                    <p:blipFill>
                      <a:blip r:embed="rId5"/>
                      <a:stretch>
                        <a:fillRect/>
                      </a:stretch>
                    </p:blipFill>
                    <p:spPr>
                      <a:xfrm>
                        <a:off x="1775534" y="1833933"/>
                        <a:ext cx="5125652" cy="3629586"/>
                      </a:xfrm>
                      <a:prstGeom prst="rect">
                        <a:avLst/>
                      </a:prstGeom>
                    </p:spPr>
                  </p:pic>
                </p:oleObj>
              </mc:Fallback>
            </mc:AlternateContent>
          </a:graphicData>
        </a:graphic>
      </p:graphicFrame>
      <p:sp>
        <p:nvSpPr>
          <p:cNvPr id="4" name="TextBox 3"/>
          <p:cNvSpPr txBox="1"/>
          <p:nvPr/>
        </p:nvSpPr>
        <p:spPr>
          <a:xfrm>
            <a:off x="417249" y="5368366"/>
            <a:ext cx="8303873" cy="1477328"/>
          </a:xfrm>
          <a:prstGeom prst="rect">
            <a:avLst/>
          </a:prstGeom>
          <a:noFill/>
        </p:spPr>
        <p:txBody>
          <a:bodyPr wrap="square" rtlCol="0">
            <a:spAutoFit/>
          </a:bodyPr>
          <a:lstStyle/>
          <a:p>
            <a:r>
              <a:rPr lang="en-US" sz="1800" dirty="0" smtClean="0"/>
              <a:t>Loss of coagulant to reactor walls can dominate for low turbidities and small reactors. For the EStaRS in India treating 5 NTU water and injecting coagulant into 7.5 cm pipes the clay only gets 23% of the applied coagulant!</a:t>
            </a:r>
          </a:p>
          <a:p>
            <a:r>
              <a:rPr lang="en-US" sz="1800" dirty="0" smtClean="0"/>
              <a:t>There may be a way to design a larger contact chamber for the coagulant to reduce losses to the walls.</a:t>
            </a:r>
            <a:endParaRPr lang="en-US" sz="1800"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00809881"/>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Effect of stacking and wall loss in a 10 cm diameter flocculator with 20 NTU</a:t>
            </a:r>
            <a:endParaRPr 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9443" y="2019454"/>
            <a:ext cx="320040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17248" y="5534179"/>
            <a:ext cx="8303873" cy="923330"/>
          </a:xfrm>
          <a:prstGeom prst="rect">
            <a:avLst/>
          </a:prstGeom>
          <a:noFill/>
        </p:spPr>
        <p:txBody>
          <a:bodyPr wrap="square" rtlCol="0">
            <a:spAutoFit/>
          </a:bodyPr>
          <a:lstStyle/>
          <a:p>
            <a:r>
              <a:rPr lang="en-US" sz="1800" dirty="0" smtClean="0"/>
              <a:t>Stacking due to random bombardment of the clay surface with coagulant nanoparticles. Stacking becomes significant for high surface coverage. Wall losses also cause a significant reduction in clay surface coverage.</a:t>
            </a:r>
            <a:endParaRPr lang="en-US" sz="1800"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61455211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smtClean="0"/>
              <a:t>Recommended G and </a:t>
            </a:r>
            <a:r>
              <a:rPr lang="en-US" sz="4000" dirty="0" err="1" smtClean="0"/>
              <a:t>G</a:t>
            </a:r>
            <a:r>
              <a:rPr lang="en-US" sz="4000" dirty="0" err="1" smtClean="0">
                <a:latin typeface="Symbol" pitchFamily="18" charset="2"/>
              </a:rPr>
              <a:t>q</a:t>
            </a:r>
            <a:r>
              <a:rPr lang="en-US" sz="4000" dirty="0" smtClean="0"/>
              <a:t> values:</a:t>
            </a:r>
            <a:br>
              <a:rPr lang="en-US" sz="4000" dirty="0" smtClean="0"/>
            </a:br>
            <a:r>
              <a:rPr lang="en-US" sz="4000" dirty="0" smtClean="0"/>
              <a:t> </a:t>
            </a:r>
            <a:r>
              <a:rPr lang="en-US" sz="3600" dirty="0" smtClean="0"/>
              <a:t>Turbidity or Color Removal </a:t>
            </a:r>
            <a:r>
              <a:rPr lang="en-US" sz="1800" dirty="0" smtClean="0"/>
              <a:t>(Mechanical flocculators)</a:t>
            </a:r>
            <a:r>
              <a:rPr lang="en-US" sz="3600" dirty="0" smtClean="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smtClean="0">
                              <a:ln>
                                <a:noFill/>
                              </a:ln>
                              <a:solidFill>
                                <a:schemeClr val="tx1"/>
                              </a:solidFill>
                              <a:effectLst/>
                              <a:latin typeface="Times New Roman" pitchFamily="18" charset="0"/>
                            </a:rPr>
                            <a:t>)</a:t>
                          </a:r>
                          <a:r>
                            <a:rPr kumimoji="0" lang="en-US" sz="2400" b="0" i="0" u="none" strike="noStrike" cap="none" normalizeH="0" baseline="30000" dirty="0" smtClean="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smtClean="0"/>
              <a:t>Sincero</a:t>
            </a:r>
            <a:r>
              <a:rPr lang="en-US" sz="1400" dirty="0" smtClean="0"/>
              <a:t> and </a:t>
            </a:r>
            <a:r>
              <a:rPr lang="en-US" sz="1400" dirty="0" err="1" smtClean="0"/>
              <a:t>Sincero</a:t>
            </a:r>
            <a:r>
              <a:rPr lang="en-US" sz="1400" dirty="0" smtClean="0"/>
              <a:t>, 1996 Environmental Engineering: A Design Approach</a:t>
            </a:r>
            <a:endParaRPr lang="en-US" sz="1400" dirty="0"/>
          </a:p>
        </p:txBody>
      </p:sp>
      <p:graphicFrame>
        <p:nvGraphicFramePr>
          <p:cNvPr id="14338" name="Object 57"/>
          <p:cNvGraphicFramePr>
            <a:graphicFrameLocks noChangeAspect="1"/>
          </p:cNvGraphicFramePr>
          <p:nvPr/>
        </p:nvGraphicFramePr>
        <p:xfrm>
          <a:off x="5690063" y="2701637"/>
          <a:ext cx="495300" cy="487363"/>
        </p:xfrm>
        <a:graphic>
          <a:graphicData uri="http://schemas.openxmlformats.org/presentationml/2006/ole">
            <mc:AlternateContent xmlns:mc="http://schemas.openxmlformats.org/markup-compatibility/2006">
              <mc:Choice xmlns:v="urn:schemas-microsoft-com:vml" Requires="v">
                <p:oleObj spid="_x0000_s532080" name="Equation" r:id="rId7" imgW="876240" imgH="863280" progId="Equation.DSMT4">
                  <p:embed/>
                </p:oleObj>
              </mc:Choice>
              <mc:Fallback>
                <p:oleObj name="Equation" r:id="rId7" imgW="876240" imgH="863280" progId="Equation.DSMT4">
                  <p:embed/>
                  <p:pic>
                    <p:nvPicPr>
                      <p:cNvPr id="0" name="Object 5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0063" y="2701637"/>
                        <a:ext cx="495300"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266008" y="5353396"/>
            <a:ext cx="6801862" cy="1384995"/>
          </a:xfrm>
          <a:prstGeom prst="rect">
            <a:avLst/>
          </a:prstGeom>
          <a:noFill/>
        </p:spPr>
        <p:txBody>
          <a:bodyPr wrap="none" rtlCol="0">
            <a:spAutoFit/>
          </a:bodyPr>
          <a:lstStyle/>
          <a:p>
            <a:r>
              <a:rPr lang="en-US" dirty="0" smtClean="0"/>
              <a:t>* Calculated based on G and </a:t>
            </a:r>
            <a:r>
              <a:rPr lang="en-US" dirty="0" err="1" smtClean="0"/>
              <a:t>G</a:t>
            </a:r>
            <a:r>
              <a:rPr lang="en-US" dirty="0" err="1" smtClean="0">
                <a:latin typeface="Symbol" pitchFamily="18" charset="2"/>
              </a:rPr>
              <a:t>q</a:t>
            </a:r>
            <a:r>
              <a:rPr lang="en-US" dirty="0" smtClean="0"/>
              <a:t> guidelines</a:t>
            </a:r>
          </a:p>
          <a:p>
            <a:r>
              <a:rPr lang="en-US" baseline="30000" dirty="0" smtClean="0"/>
              <a:t>+</a:t>
            </a:r>
            <a:r>
              <a:rPr lang="en-US" dirty="0" smtClean="0"/>
              <a:t> average value assuming viscosity is 1 mm</a:t>
            </a:r>
            <a:r>
              <a:rPr lang="en-US" baseline="30000" dirty="0" smtClean="0"/>
              <a:t>2</a:t>
            </a:r>
            <a:r>
              <a:rPr lang="en-US" dirty="0" smtClean="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aphicFrame>
        <p:nvGraphicFramePr>
          <p:cNvPr id="2" name="Object 1">
            <a:hlinkClick r:id="" action="ppaction://ole?verb=0"/>
          </p:cNvPr>
          <p:cNvGraphicFramePr>
            <a:graphicFrameLocks/>
          </p:cNvGraphicFramePr>
          <p:nvPr>
            <p:extLst>
              <p:ext uri="{D42A27DB-BD31-4B8C-83A1-F6EECF244321}">
                <p14:modId xmlns:p14="http://schemas.microsoft.com/office/powerpoint/2010/main" val="2785479568"/>
              </p:ext>
            </p:extLst>
          </p:nvPr>
        </p:nvGraphicFramePr>
        <p:xfrm>
          <a:off x="9839610" y="5353396"/>
          <a:ext cx="1002960" cy="825480"/>
        </p:xfrm>
        <a:graphic>
          <a:graphicData uri="http://schemas.openxmlformats.org/presentationml/2006/ole">
            <mc:AlternateContent xmlns:mc="http://schemas.openxmlformats.org/markup-compatibility/2006">
              <mc:Choice xmlns:v="urn:schemas-microsoft-com:vml" Requires="v">
                <p:oleObj spid="_x0000_s532081" name="Equation" r:id="rId9" imgW="1002960" imgH="825480" progId="Equation.DSMT4">
                  <p:embed/>
                </p:oleObj>
              </mc:Choice>
              <mc:Fallback>
                <p:oleObj name="Equation" r:id="rId9" imgW="1002960" imgH="825480" progId="Equation.DSMT4">
                  <p:embed/>
                  <p:pic>
                    <p:nvPicPr>
                      <p:cNvPr id="0" name="Object 2"/>
                      <p:cNvPicPr>
                        <a:picLocks noChangeArrowheads="1"/>
                      </p:cNvPicPr>
                      <p:nvPr/>
                    </p:nvPicPr>
                    <p:blipFill>
                      <a:blip r:embed="rId10"/>
                      <a:srcRect/>
                      <a:stretch>
                        <a:fillRect/>
                      </a:stretch>
                    </p:blipFill>
                    <p:spPr bwMode="auto">
                      <a:xfrm>
                        <a:off x="9839610" y="5353396"/>
                        <a:ext cx="1002960" cy="825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10" name="Object 9">
            <a:hlinkClick r:id="" action="ppaction://ole?verb=0"/>
          </p:cNvPr>
          <p:cNvGraphicFramePr>
            <a:graphicFrameLocks/>
          </p:cNvGraphicFramePr>
          <p:nvPr>
            <p:extLst>
              <p:ext uri="{D42A27DB-BD31-4B8C-83A1-F6EECF244321}">
                <p14:modId xmlns:p14="http://schemas.microsoft.com/office/powerpoint/2010/main" val="2062477983"/>
              </p:ext>
            </p:extLst>
          </p:nvPr>
        </p:nvGraphicFramePr>
        <p:xfrm>
          <a:off x="9350490" y="1504279"/>
          <a:ext cx="990600" cy="342900"/>
        </p:xfrm>
        <a:graphic>
          <a:graphicData uri="http://schemas.openxmlformats.org/presentationml/2006/ole">
            <mc:AlternateContent xmlns:mc="http://schemas.openxmlformats.org/markup-compatibility/2006">
              <mc:Choice xmlns:v="urn:schemas-microsoft-com:vml" Requires="v">
                <p:oleObj spid="_x0000_s532082" name="Equation" r:id="rId11" imgW="990360" imgH="342720" progId="Equation.DSMT4">
                  <p:embed/>
                </p:oleObj>
              </mc:Choice>
              <mc:Fallback>
                <p:oleObj name="Equation" r:id="rId11" imgW="990360" imgH="342720" progId="Equation.DSMT4">
                  <p:embed/>
                  <p:pic>
                    <p:nvPicPr>
                      <p:cNvPr id="0" name=""/>
                      <p:cNvPicPr>
                        <a:picLocks noChangeArrowheads="1"/>
                      </p:cNvPicPr>
                      <p:nvPr/>
                    </p:nvPicPr>
                    <p:blipFill>
                      <a:blip r:embed="rId12"/>
                      <a:srcRect/>
                      <a:stretch>
                        <a:fillRect/>
                      </a:stretch>
                    </p:blipFill>
                    <p:spPr bwMode="auto">
                      <a:xfrm>
                        <a:off x="9350490" y="1504279"/>
                        <a:ext cx="990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pic>
        <p:nvPicPr>
          <p:cNvPr id="4" name="Picture 3"/>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4524145" y="1564210"/>
            <a:ext cx="1319022" cy="324612"/>
          </a:xfrm>
          <a:prstGeom prst="rect">
            <a:avLst/>
          </a:prstGeom>
        </p:spPr>
      </p:pic>
      <p:pic>
        <p:nvPicPr>
          <p:cNvPr id="6" name="Picture 5"/>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7375082" y="5817293"/>
            <a:ext cx="1428750" cy="4572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Slow velocity through the annulus,</a:t>
            </a:r>
            <a:br>
              <a:rPr lang="en-US" dirty="0" smtClean="0"/>
            </a:br>
            <a:r>
              <a:rPr lang="en-US" dirty="0" smtClean="0"/>
              <a:t>Fast velocity at separation </a:t>
            </a:r>
            <a:r>
              <a:rPr lang="en-US" dirty="0" smtClean="0">
                <a:latin typeface="Symbol" panose="05050102010706020507" pitchFamily="18" charset="2"/>
              </a:rPr>
              <a:t>L</a:t>
            </a:r>
            <a:endParaRPr lang="en-US" dirty="0">
              <a:latin typeface="Symbol" panose="05050102010706020507" pitchFamily="18" charset="2"/>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317999142"/>
              </p:ext>
            </p:extLst>
          </p:nvPr>
        </p:nvGraphicFramePr>
        <p:xfrm>
          <a:off x="726440" y="1669415"/>
          <a:ext cx="584200" cy="393700"/>
        </p:xfrm>
        <a:graphic>
          <a:graphicData uri="http://schemas.openxmlformats.org/presentationml/2006/ole">
            <mc:AlternateContent xmlns:mc="http://schemas.openxmlformats.org/markup-compatibility/2006">
              <mc:Choice xmlns:v="urn:schemas-microsoft-com:vml" Requires="v">
                <p:oleObj spid="_x0000_s2283986" name="Equation" r:id="rId3" imgW="583920" imgH="393480" progId="Equation.DSMT4">
                  <p:embed/>
                </p:oleObj>
              </mc:Choice>
              <mc:Fallback>
                <p:oleObj name="Equation" r:id="rId3" imgW="583920" imgH="393480" progId="Equation.DSMT4">
                  <p:embed/>
                  <p:pic>
                    <p:nvPicPr>
                      <p:cNvPr id="0" name=""/>
                      <p:cNvPicPr/>
                      <p:nvPr/>
                    </p:nvPicPr>
                    <p:blipFill>
                      <a:blip r:embed="rId4"/>
                      <a:stretch>
                        <a:fillRect/>
                      </a:stretch>
                    </p:blipFill>
                    <p:spPr>
                      <a:xfrm>
                        <a:off x="726440" y="1669415"/>
                        <a:ext cx="584200" cy="3937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115507711"/>
              </p:ext>
            </p:extLst>
          </p:nvPr>
        </p:nvGraphicFramePr>
        <p:xfrm>
          <a:off x="555625" y="2219325"/>
          <a:ext cx="927100" cy="431800"/>
        </p:xfrm>
        <a:graphic>
          <a:graphicData uri="http://schemas.openxmlformats.org/presentationml/2006/ole">
            <mc:AlternateContent xmlns:mc="http://schemas.openxmlformats.org/markup-compatibility/2006">
              <mc:Choice xmlns:v="urn:schemas-microsoft-com:vml" Requires="v">
                <p:oleObj spid="_x0000_s2283987" name="Equation" r:id="rId5" imgW="927000" imgH="431640" progId="Equation.DSMT4">
                  <p:embed/>
                </p:oleObj>
              </mc:Choice>
              <mc:Fallback>
                <p:oleObj name="Equation" r:id="rId5" imgW="927000" imgH="431640" progId="Equation.DSMT4">
                  <p:embed/>
                  <p:pic>
                    <p:nvPicPr>
                      <p:cNvPr id="4" name="Object 3"/>
                      <p:cNvPicPr/>
                      <p:nvPr/>
                    </p:nvPicPr>
                    <p:blipFill>
                      <a:blip r:embed="rId6"/>
                      <a:stretch>
                        <a:fillRect/>
                      </a:stretch>
                    </p:blipFill>
                    <p:spPr>
                      <a:xfrm>
                        <a:off x="555625" y="2219325"/>
                        <a:ext cx="927100" cy="4318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990650803"/>
              </p:ext>
            </p:extLst>
          </p:nvPr>
        </p:nvGraphicFramePr>
        <p:xfrm>
          <a:off x="612140" y="4092576"/>
          <a:ext cx="812800" cy="635000"/>
        </p:xfrm>
        <a:graphic>
          <a:graphicData uri="http://schemas.openxmlformats.org/presentationml/2006/ole">
            <mc:AlternateContent xmlns:mc="http://schemas.openxmlformats.org/markup-compatibility/2006">
              <mc:Choice xmlns:v="urn:schemas-microsoft-com:vml" Requires="v">
                <p:oleObj spid="_x0000_s2283988" name="Equation" r:id="rId7" imgW="812520" imgH="634680" progId="Equation.DSMT4">
                  <p:embed/>
                </p:oleObj>
              </mc:Choice>
              <mc:Fallback>
                <p:oleObj name="Equation" r:id="rId7" imgW="812520" imgH="634680" progId="Equation.DSMT4">
                  <p:embed/>
                  <p:pic>
                    <p:nvPicPr>
                      <p:cNvPr id="6" name="Object 5"/>
                      <p:cNvPicPr/>
                      <p:nvPr/>
                    </p:nvPicPr>
                    <p:blipFill>
                      <a:blip r:embed="rId8"/>
                      <a:stretch>
                        <a:fillRect/>
                      </a:stretch>
                    </p:blipFill>
                    <p:spPr>
                      <a:xfrm>
                        <a:off x="612140" y="4092576"/>
                        <a:ext cx="812800" cy="6350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826716504"/>
              </p:ext>
            </p:extLst>
          </p:nvPr>
        </p:nvGraphicFramePr>
        <p:xfrm>
          <a:off x="231775" y="2795588"/>
          <a:ext cx="1574800" cy="508000"/>
        </p:xfrm>
        <a:graphic>
          <a:graphicData uri="http://schemas.openxmlformats.org/presentationml/2006/ole">
            <mc:AlternateContent xmlns:mc="http://schemas.openxmlformats.org/markup-compatibility/2006">
              <mc:Choice xmlns:v="urn:schemas-microsoft-com:vml" Requires="v">
                <p:oleObj spid="_x0000_s2283989" name="Equation" r:id="rId9" imgW="1574640" imgH="507960" progId="Equation.DSMT4">
                  <p:embed/>
                </p:oleObj>
              </mc:Choice>
              <mc:Fallback>
                <p:oleObj name="Equation" r:id="rId9" imgW="1574640" imgH="507960" progId="Equation.DSMT4">
                  <p:embed/>
                  <p:pic>
                    <p:nvPicPr>
                      <p:cNvPr id="7" name="Object 6"/>
                      <p:cNvPicPr/>
                      <p:nvPr/>
                    </p:nvPicPr>
                    <p:blipFill>
                      <a:blip r:embed="rId10"/>
                      <a:stretch>
                        <a:fillRect/>
                      </a:stretch>
                    </p:blipFill>
                    <p:spPr>
                      <a:xfrm>
                        <a:off x="231775" y="2795588"/>
                        <a:ext cx="1574800" cy="5080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91762562"/>
              </p:ext>
            </p:extLst>
          </p:nvPr>
        </p:nvGraphicFramePr>
        <p:xfrm>
          <a:off x="455613" y="3500438"/>
          <a:ext cx="1130300" cy="482600"/>
        </p:xfrm>
        <a:graphic>
          <a:graphicData uri="http://schemas.openxmlformats.org/presentationml/2006/ole">
            <mc:AlternateContent xmlns:mc="http://schemas.openxmlformats.org/markup-compatibility/2006">
              <mc:Choice xmlns:v="urn:schemas-microsoft-com:vml" Requires="v">
                <p:oleObj spid="_x0000_s2283990" name="Equation" r:id="rId11" imgW="1130040" imgH="482400" progId="Equation.DSMT4">
                  <p:embed/>
                </p:oleObj>
              </mc:Choice>
              <mc:Fallback>
                <p:oleObj name="Equation" r:id="rId11" imgW="1130040" imgH="482400" progId="Equation.DSMT4">
                  <p:embed/>
                  <p:pic>
                    <p:nvPicPr>
                      <p:cNvPr id="8" name="Object 7"/>
                      <p:cNvPicPr/>
                      <p:nvPr/>
                    </p:nvPicPr>
                    <p:blipFill>
                      <a:blip r:embed="rId12"/>
                      <a:stretch>
                        <a:fillRect/>
                      </a:stretch>
                    </p:blipFill>
                    <p:spPr>
                      <a:xfrm>
                        <a:off x="455613" y="3500438"/>
                        <a:ext cx="1130300" cy="482600"/>
                      </a:xfrm>
                      <a:prstGeom prst="rect">
                        <a:avLst/>
                      </a:prstGeom>
                    </p:spPr>
                  </p:pic>
                </p:oleObj>
              </mc:Fallback>
            </mc:AlternateContent>
          </a:graphicData>
        </a:graphic>
      </p:graphicFrame>
      <p:sp>
        <p:nvSpPr>
          <p:cNvPr id="10" name="TextBox 9"/>
          <p:cNvSpPr txBox="1"/>
          <p:nvPr/>
        </p:nvSpPr>
        <p:spPr>
          <a:xfrm>
            <a:off x="2207651" y="3932307"/>
            <a:ext cx="6404903" cy="707886"/>
          </a:xfrm>
          <a:prstGeom prst="rect">
            <a:avLst/>
          </a:prstGeom>
          <a:noFill/>
        </p:spPr>
        <p:txBody>
          <a:bodyPr wrap="square" rtlCol="0">
            <a:spAutoFit/>
          </a:bodyPr>
          <a:lstStyle/>
          <a:p>
            <a:r>
              <a:rPr lang="en-US" sz="2000" dirty="0" smtClean="0"/>
              <a:t>Shear at the floc surface related to velocity gradient at the floc surface</a:t>
            </a:r>
            <a:endParaRPr lang="en-US" sz="2000" dirty="0"/>
          </a:p>
        </p:txBody>
      </p:sp>
      <p:graphicFrame>
        <p:nvGraphicFramePr>
          <p:cNvPr id="11" name="Object 10"/>
          <p:cNvGraphicFramePr>
            <a:graphicFrameLocks noChangeAspect="1"/>
          </p:cNvGraphicFramePr>
          <p:nvPr>
            <p:extLst>
              <p:ext uri="{D42A27DB-BD31-4B8C-83A1-F6EECF244321}">
                <p14:modId xmlns:p14="http://schemas.microsoft.com/office/powerpoint/2010/main" val="3714777989"/>
              </p:ext>
            </p:extLst>
          </p:nvPr>
        </p:nvGraphicFramePr>
        <p:xfrm>
          <a:off x="-41275" y="4938713"/>
          <a:ext cx="2933700" cy="685800"/>
        </p:xfrm>
        <a:graphic>
          <a:graphicData uri="http://schemas.openxmlformats.org/presentationml/2006/ole">
            <mc:AlternateContent xmlns:mc="http://schemas.openxmlformats.org/markup-compatibility/2006">
              <mc:Choice xmlns:v="urn:schemas-microsoft-com:vml" Requires="v">
                <p:oleObj spid="_x0000_s2283991" name="Equation" r:id="rId13" imgW="2933640" imgH="685800" progId="Equation.DSMT4">
                  <p:embed/>
                </p:oleObj>
              </mc:Choice>
              <mc:Fallback>
                <p:oleObj name="Equation" r:id="rId13" imgW="2933640" imgH="685800" progId="Equation.DSMT4">
                  <p:embed/>
                  <p:pic>
                    <p:nvPicPr>
                      <p:cNvPr id="8" name="Object 7"/>
                      <p:cNvPicPr/>
                      <p:nvPr/>
                    </p:nvPicPr>
                    <p:blipFill>
                      <a:blip r:embed="rId14"/>
                      <a:stretch>
                        <a:fillRect/>
                      </a:stretch>
                    </p:blipFill>
                    <p:spPr>
                      <a:xfrm>
                        <a:off x="-41275" y="4938713"/>
                        <a:ext cx="2933700" cy="6858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284020810"/>
              </p:ext>
            </p:extLst>
          </p:nvPr>
        </p:nvGraphicFramePr>
        <p:xfrm>
          <a:off x="860425" y="5880100"/>
          <a:ext cx="863600" cy="508000"/>
        </p:xfrm>
        <a:graphic>
          <a:graphicData uri="http://schemas.openxmlformats.org/presentationml/2006/ole">
            <mc:AlternateContent xmlns:mc="http://schemas.openxmlformats.org/markup-compatibility/2006">
              <mc:Choice xmlns:v="urn:schemas-microsoft-com:vml" Requires="v">
                <p:oleObj spid="_x0000_s2283992" name="Equation" r:id="rId15" imgW="863280" imgH="507960" progId="Equation.DSMT4">
                  <p:embed/>
                </p:oleObj>
              </mc:Choice>
              <mc:Fallback>
                <p:oleObj name="Equation" r:id="rId15" imgW="863280" imgH="507960" progId="Equation.DSMT4">
                  <p:embed/>
                  <p:pic>
                    <p:nvPicPr>
                      <p:cNvPr id="11" name="Object 10"/>
                      <p:cNvPicPr/>
                      <p:nvPr/>
                    </p:nvPicPr>
                    <p:blipFill>
                      <a:blip r:embed="rId16"/>
                      <a:stretch>
                        <a:fillRect/>
                      </a:stretch>
                    </p:blipFill>
                    <p:spPr>
                      <a:xfrm>
                        <a:off x="860425" y="5880100"/>
                        <a:ext cx="863600" cy="508000"/>
                      </a:xfrm>
                      <a:prstGeom prst="rect">
                        <a:avLst/>
                      </a:prstGeom>
                    </p:spPr>
                  </p:pic>
                </p:oleObj>
              </mc:Fallback>
            </mc:AlternateContent>
          </a:graphicData>
        </a:graphic>
      </p:graphicFrame>
      <p:sp>
        <p:nvSpPr>
          <p:cNvPr id="14" name="TextBox 13"/>
          <p:cNvSpPr txBox="1"/>
          <p:nvPr/>
        </p:nvSpPr>
        <p:spPr>
          <a:xfrm>
            <a:off x="1749425" y="1717586"/>
            <a:ext cx="7369325" cy="400110"/>
          </a:xfrm>
          <a:prstGeom prst="rect">
            <a:avLst/>
          </a:prstGeom>
          <a:noFill/>
        </p:spPr>
        <p:txBody>
          <a:bodyPr wrap="none" rtlCol="0">
            <a:spAutoFit/>
          </a:bodyPr>
          <a:lstStyle/>
          <a:p>
            <a:r>
              <a:rPr lang="en-US" sz="2000" dirty="0" smtClean="0"/>
              <a:t>Find the average shear on the floc surface based on the drag at low Re</a:t>
            </a:r>
            <a:endParaRPr lang="en-US" sz="2000" dirty="0"/>
          </a:p>
        </p:txBody>
      </p:sp>
      <p:sp>
        <p:nvSpPr>
          <p:cNvPr id="15" name="TextBox 14"/>
          <p:cNvSpPr txBox="1"/>
          <p:nvPr/>
        </p:nvSpPr>
        <p:spPr>
          <a:xfrm>
            <a:off x="1704658" y="2210518"/>
            <a:ext cx="647934" cy="400110"/>
          </a:xfrm>
          <a:prstGeom prst="rect">
            <a:avLst/>
          </a:prstGeom>
          <a:noFill/>
        </p:spPr>
        <p:txBody>
          <a:bodyPr wrap="none" rtlCol="0">
            <a:spAutoFit/>
          </a:bodyPr>
          <a:lstStyle/>
          <a:p>
            <a:r>
              <a:rPr lang="en-US" sz="2000" dirty="0" smtClean="0"/>
              <a:t>The </a:t>
            </a:r>
            <a:endParaRPr lang="en-US" sz="2000" dirty="0"/>
          </a:p>
        </p:txBody>
      </p:sp>
      <p:sp>
        <p:nvSpPr>
          <p:cNvPr id="16" name="TextBox 15"/>
          <p:cNvSpPr txBox="1"/>
          <p:nvPr/>
        </p:nvSpPr>
        <p:spPr>
          <a:xfrm>
            <a:off x="2146691" y="5835650"/>
            <a:ext cx="6404903" cy="707886"/>
          </a:xfrm>
          <a:prstGeom prst="rect">
            <a:avLst/>
          </a:prstGeom>
          <a:noFill/>
        </p:spPr>
        <p:txBody>
          <a:bodyPr wrap="square" rtlCol="0">
            <a:spAutoFit/>
          </a:bodyPr>
          <a:lstStyle/>
          <a:p>
            <a:r>
              <a:rPr lang="en-US" sz="2000" dirty="0" smtClean="0"/>
              <a:t>The velocity gradient is steeper at the surface of the floc than it is further from the floc.</a:t>
            </a:r>
            <a:endParaRPr lang="en-US" sz="2000" dirty="0"/>
          </a:p>
        </p:txBody>
      </p:sp>
      <p:graphicFrame>
        <p:nvGraphicFramePr>
          <p:cNvPr id="17" name="Object 16"/>
          <p:cNvGraphicFramePr>
            <a:graphicFrameLocks noChangeAspect="1"/>
          </p:cNvGraphicFramePr>
          <p:nvPr>
            <p:extLst>
              <p:ext uri="{D42A27DB-BD31-4B8C-83A1-F6EECF244321}">
                <p14:modId xmlns:p14="http://schemas.microsoft.com/office/powerpoint/2010/main" val="1834116777"/>
              </p:ext>
            </p:extLst>
          </p:nvPr>
        </p:nvGraphicFramePr>
        <p:xfrm>
          <a:off x="7541944" y="4812471"/>
          <a:ext cx="2019300" cy="850900"/>
        </p:xfrm>
        <a:graphic>
          <a:graphicData uri="http://schemas.openxmlformats.org/presentationml/2006/ole">
            <mc:AlternateContent xmlns:mc="http://schemas.openxmlformats.org/markup-compatibility/2006">
              <mc:Choice xmlns:v="urn:schemas-microsoft-com:vml" Requires="v">
                <p:oleObj spid="_x0000_s2283993" name="Equation" r:id="rId17" imgW="2019240" imgH="850680" progId="Equation.DSMT4">
                  <p:embed/>
                </p:oleObj>
              </mc:Choice>
              <mc:Fallback>
                <p:oleObj name="Equation" r:id="rId17" imgW="2019240" imgH="850680" progId="Equation.DSMT4">
                  <p:embed/>
                  <p:pic>
                    <p:nvPicPr>
                      <p:cNvPr id="36" name="Object 35"/>
                      <p:cNvPicPr/>
                      <p:nvPr/>
                    </p:nvPicPr>
                    <p:blipFill>
                      <a:blip r:embed="rId18"/>
                      <a:stretch>
                        <a:fillRect/>
                      </a:stretch>
                    </p:blipFill>
                    <p:spPr>
                      <a:xfrm>
                        <a:off x="7541944" y="4812471"/>
                        <a:ext cx="2019300" cy="85090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757852787"/>
              </p:ext>
            </p:extLst>
          </p:nvPr>
        </p:nvGraphicFramePr>
        <p:xfrm>
          <a:off x="7872413" y="3132138"/>
          <a:ext cx="1892300" cy="850900"/>
        </p:xfrm>
        <a:graphic>
          <a:graphicData uri="http://schemas.openxmlformats.org/presentationml/2006/ole">
            <mc:AlternateContent xmlns:mc="http://schemas.openxmlformats.org/markup-compatibility/2006">
              <mc:Choice xmlns:v="urn:schemas-microsoft-com:vml" Requires="v">
                <p:oleObj spid="_x0000_s2283994" name="Equation" r:id="rId19" imgW="1892160" imgH="850680" progId="Equation.DSMT4">
                  <p:embed/>
                </p:oleObj>
              </mc:Choice>
              <mc:Fallback>
                <p:oleObj name="Equation" r:id="rId19" imgW="1892160" imgH="850680" progId="Equation.DSMT4">
                  <p:embed/>
                  <p:pic>
                    <p:nvPicPr>
                      <p:cNvPr id="17" name="Object 16"/>
                      <p:cNvPicPr/>
                      <p:nvPr/>
                    </p:nvPicPr>
                    <p:blipFill>
                      <a:blip r:embed="rId20"/>
                      <a:stretch>
                        <a:fillRect/>
                      </a:stretch>
                    </p:blipFill>
                    <p:spPr>
                      <a:xfrm>
                        <a:off x="7872413" y="3132138"/>
                        <a:ext cx="1892300" cy="850900"/>
                      </a:xfrm>
                      <a:prstGeom prst="rect">
                        <a:avLst/>
                      </a:prstGeom>
                    </p:spPr>
                  </p:pic>
                </p:oleObj>
              </mc:Fallback>
            </mc:AlternateContent>
          </a:graphicData>
        </a:graphic>
      </p:graphicFrame>
    </p:spTree>
    <p:extLst>
      <p:ext uri="{BB962C8B-B14F-4D97-AF65-F5344CB8AC3E}">
        <p14:creationId xmlns:p14="http://schemas.microsoft.com/office/powerpoint/2010/main" val="76180833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CMFR model</a:t>
            </a:r>
            <a:endParaRPr lang="en-US" dirty="0"/>
          </a:p>
        </p:txBody>
      </p:sp>
      <p:graphicFrame>
        <p:nvGraphicFramePr>
          <p:cNvPr id="3" name="Object 6"/>
          <p:cNvGraphicFramePr>
            <a:graphicFrameLocks noChangeAspect="1"/>
          </p:cNvGraphicFramePr>
          <p:nvPr>
            <p:extLst/>
          </p:nvPr>
        </p:nvGraphicFramePr>
        <p:xfrm>
          <a:off x="457200" y="1981200"/>
          <a:ext cx="2451100" cy="730250"/>
        </p:xfrm>
        <a:graphic>
          <a:graphicData uri="http://schemas.openxmlformats.org/presentationml/2006/ole">
            <mc:AlternateContent xmlns:mc="http://schemas.openxmlformats.org/markup-compatibility/2006">
              <mc:Choice xmlns:v="urn:schemas-microsoft-com:vml" Requires="v">
                <p:oleObj spid="_x0000_s2295930" name="Equation" r:id="rId3" imgW="2450880" imgH="736560" progId="Equation.DSMT4">
                  <p:embed/>
                </p:oleObj>
              </mc:Choice>
              <mc:Fallback>
                <p:oleObj name="Equation" r:id="rId3" imgW="2450880" imgH="736560" progId="Equation.DSMT4">
                  <p:embed/>
                  <p:pic>
                    <p:nvPicPr>
                      <p:cNvPr id="3"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981200"/>
                        <a:ext cx="2451100"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nvPr>
        </p:nvGraphicFramePr>
        <p:xfrm>
          <a:off x="4315004" y="1860550"/>
          <a:ext cx="2438400" cy="850900"/>
        </p:xfrm>
        <a:graphic>
          <a:graphicData uri="http://schemas.openxmlformats.org/presentationml/2006/ole">
            <mc:AlternateContent xmlns:mc="http://schemas.openxmlformats.org/markup-compatibility/2006">
              <mc:Choice xmlns:v="urn:schemas-microsoft-com:vml" Requires="v">
                <p:oleObj spid="_x0000_s2295931" name="Equation" r:id="rId5" imgW="2438280" imgH="850680" progId="Equation.DSMT4">
                  <p:embed/>
                </p:oleObj>
              </mc:Choice>
              <mc:Fallback>
                <p:oleObj name="Equation" r:id="rId5" imgW="2438280" imgH="850680" progId="Equation.DSMT4">
                  <p:embed/>
                  <p:pic>
                    <p:nvPicPr>
                      <p:cNvPr id="4" name="Object 3"/>
                      <p:cNvPicPr>
                        <a:picLocks noChangeAspect="1" noChangeArrowheads="1"/>
                      </p:cNvPicPr>
                      <p:nvPr/>
                    </p:nvPicPr>
                    <p:blipFill>
                      <a:blip r:embed="rId6"/>
                      <a:srcRect/>
                      <a:stretch>
                        <a:fillRect/>
                      </a:stretch>
                    </p:blipFill>
                    <p:spPr bwMode="auto">
                      <a:xfrm>
                        <a:off x="4315004" y="1860550"/>
                        <a:ext cx="24384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nvPr>
        </p:nvGraphicFramePr>
        <p:xfrm>
          <a:off x="4327525" y="3359150"/>
          <a:ext cx="2413000" cy="863600"/>
        </p:xfrm>
        <a:graphic>
          <a:graphicData uri="http://schemas.openxmlformats.org/presentationml/2006/ole">
            <mc:AlternateContent xmlns:mc="http://schemas.openxmlformats.org/markup-compatibility/2006">
              <mc:Choice xmlns:v="urn:schemas-microsoft-com:vml" Requires="v">
                <p:oleObj spid="_x0000_s2295932" name="Equation" r:id="rId7" imgW="2412720" imgH="863280" progId="Equation.DSMT4">
                  <p:embed/>
                </p:oleObj>
              </mc:Choice>
              <mc:Fallback>
                <p:oleObj name="Equation" r:id="rId7" imgW="2412720" imgH="863280" progId="Equation.DSMT4">
                  <p:embed/>
                  <p:pic>
                    <p:nvPicPr>
                      <p:cNvPr id="5" name="Object 4"/>
                      <p:cNvPicPr>
                        <a:picLocks noChangeAspect="1" noChangeArrowheads="1"/>
                      </p:cNvPicPr>
                      <p:nvPr/>
                    </p:nvPicPr>
                    <p:blipFill>
                      <a:blip r:embed="rId8"/>
                      <a:srcRect/>
                      <a:stretch>
                        <a:fillRect/>
                      </a:stretch>
                    </p:blipFill>
                    <p:spPr bwMode="auto">
                      <a:xfrm>
                        <a:off x="4327525" y="3359150"/>
                        <a:ext cx="24130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6"/>
          <p:cNvGraphicFramePr>
            <a:graphicFrameLocks noChangeAspect="1"/>
          </p:cNvGraphicFramePr>
          <p:nvPr>
            <p:extLst/>
          </p:nvPr>
        </p:nvGraphicFramePr>
        <p:xfrm>
          <a:off x="581025" y="3257550"/>
          <a:ext cx="2324100" cy="857250"/>
        </p:xfrm>
        <a:graphic>
          <a:graphicData uri="http://schemas.openxmlformats.org/presentationml/2006/ole">
            <mc:AlternateContent xmlns:mc="http://schemas.openxmlformats.org/markup-compatibility/2006">
              <mc:Choice xmlns:v="urn:schemas-microsoft-com:vml" Requires="v">
                <p:oleObj spid="_x0000_s2295933" name="Equation" r:id="rId9" imgW="2323800" imgH="863280" progId="Equation.DSMT4">
                  <p:embed/>
                </p:oleObj>
              </mc:Choice>
              <mc:Fallback>
                <p:oleObj name="Equation" r:id="rId9" imgW="2323800" imgH="863280" progId="Equation.DSMT4">
                  <p:embed/>
                  <p:pic>
                    <p:nvPicPr>
                      <p:cNvPr id="6" name="Object 6"/>
                      <p:cNvPicPr>
                        <a:picLocks noChangeAspect="1" noChangeArrowheads="1"/>
                      </p:cNvPicPr>
                      <p:nvPr/>
                    </p:nvPicPr>
                    <p:blipFill>
                      <a:blip r:embed="rId10"/>
                      <a:srcRect/>
                      <a:stretch>
                        <a:fillRect/>
                      </a:stretch>
                    </p:blipFill>
                    <p:spPr bwMode="auto">
                      <a:xfrm>
                        <a:off x="581025" y="3257550"/>
                        <a:ext cx="2324100"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nvPr>
        </p:nvGraphicFramePr>
        <p:xfrm>
          <a:off x="291474" y="4660900"/>
          <a:ext cx="3479800" cy="3579813"/>
        </p:xfrm>
        <a:graphic>
          <a:graphicData uri="http://schemas.openxmlformats.org/presentationml/2006/ole">
            <mc:AlternateContent xmlns:mc="http://schemas.openxmlformats.org/markup-compatibility/2006">
              <mc:Choice xmlns:v="urn:schemas-microsoft-com:vml" Requires="v">
                <p:oleObj spid="_x0000_s2295934" name="Equation" r:id="rId11" imgW="3479760" imgH="3606480" progId="Equation.DSMT4">
                  <p:embed/>
                </p:oleObj>
              </mc:Choice>
              <mc:Fallback>
                <p:oleObj name="Equation" r:id="rId11" imgW="3479760" imgH="3606480" progId="Equation.DSMT4">
                  <p:embed/>
                  <p:pic>
                    <p:nvPicPr>
                      <p:cNvPr id="7" name="Object 6"/>
                      <p:cNvPicPr>
                        <a:picLocks noChangeAspect="1" noChangeArrowheads="1"/>
                      </p:cNvPicPr>
                      <p:nvPr/>
                    </p:nvPicPr>
                    <p:blipFill>
                      <a:blip r:embed="rId12"/>
                      <a:srcRect/>
                      <a:stretch>
                        <a:fillRect/>
                      </a:stretch>
                    </p:blipFill>
                    <p:spPr bwMode="auto">
                      <a:xfrm>
                        <a:off x="291474" y="4660900"/>
                        <a:ext cx="3479800" cy="3579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3007815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r>
            <a:br>
              <a:rPr lang="en-US" smtClean="0"/>
            </a:br>
            <a:endParaRPr lang="en-US" dirty="0"/>
          </a:p>
        </p:txBody>
      </p:sp>
      <p:graphicFrame>
        <p:nvGraphicFramePr>
          <p:cNvPr id="3" name="Object 2"/>
          <p:cNvGraphicFramePr>
            <a:graphicFrameLocks noChangeAspect="1"/>
          </p:cNvGraphicFramePr>
          <p:nvPr>
            <p:extLst/>
          </p:nvPr>
        </p:nvGraphicFramePr>
        <p:xfrm>
          <a:off x="688975" y="1624013"/>
          <a:ext cx="3517900" cy="914400"/>
        </p:xfrm>
        <a:graphic>
          <a:graphicData uri="http://schemas.openxmlformats.org/presentationml/2006/ole">
            <mc:AlternateContent xmlns:mc="http://schemas.openxmlformats.org/markup-compatibility/2006">
              <mc:Choice xmlns:v="urn:schemas-microsoft-com:vml" Requires="v">
                <p:oleObj spid="_x0000_s2296972" name="Equation" r:id="rId3" imgW="3517560" imgH="914400" progId="Equation.DSMT4">
                  <p:embed/>
                </p:oleObj>
              </mc:Choice>
              <mc:Fallback>
                <p:oleObj name="Equation" r:id="rId3" imgW="3517560" imgH="914400" progId="Equation.DSMT4">
                  <p:embed/>
                  <p:pic>
                    <p:nvPicPr>
                      <p:cNvPr id="3" name="Object 2"/>
                      <p:cNvPicPr>
                        <a:picLocks noChangeAspect="1" noChangeArrowheads="1"/>
                      </p:cNvPicPr>
                      <p:nvPr/>
                    </p:nvPicPr>
                    <p:blipFill>
                      <a:blip r:embed="rId4"/>
                      <a:srcRect/>
                      <a:stretch>
                        <a:fillRect/>
                      </a:stretch>
                    </p:blipFill>
                    <p:spPr bwMode="auto">
                      <a:xfrm>
                        <a:off x="688975" y="1624013"/>
                        <a:ext cx="35179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nvPr>
        </p:nvGraphicFramePr>
        <p:xfrm>
          <a:off x="658813" y="2925763"/>
          <a:ext cx="3175000" cy="1066800"/>
        </p:xfrm>
        <a:graphic>
          <a:graphicData uri="http://schemas.openxmlformats.org/presentationml/2006/ole">
            <mc:AlternateContent xmlns:mc="http://schemas.openxmlformats.org/markup-compatibility/2006">
              <mc:Choice xmlns:v="urn:schemas-microsoft-com:vml" Requires="v">
                <p:oleObj spid="_x0000_s2296973" name="Equation" r:id="rId5" imgW="3174840" imgH="1066680" progId="Equation.DSMT4">
                  <p:embed/>
                </p:oleObj>
              </mc:Choice>
              <mc:Fallback>
                <p:oleObj name="Equation" r:id="rId5" imgW="3174840" imgH="1066680" progId="Equation.DSMT4">
                  <p:embed/>
                  <p:pic>
                    <p:nvPicPr>
                      <p:cNvPr id="4" name="Object 3"/>
                      <p:cNvPicPr>
                        <a:picLocks noChangeAspect="1" noChangeArrowheads="1"/>
                      </p:cNvPicPr>
                      <p:nvPr/>
                    </p:nvPicPr>
                    <p:blipFill>
                      <a:blip r:embed="rId6"/>
                      <a:srcRect/>
                      <a:stretch>
                        <a:fillRect/>
                      </a:stretch>
                    </p:blipFill>
                    <p:spPr bwMode="auto">
                      <a:xfrm>
                        <a:off x="658813" y="2925763"/>
                        <a:ext cx="3175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nvPr>
        </p:nvGraphicFramePr>
        <p:xfrm>
          <a:off x="6089920" y="1542271"/>
          <a:ext cx="1649412" cy="800100"/>
        </p:xfrm>
        <a:graphic>
          <a:graphicData uri="http://schemas.openxmlformats.org/presentationml/2006/ole">
            <mc:AlternateContent xmlns:mc="http://schemas.openxmlformats.org/markup-compatibility/2006">
              <mc:Choice xmlns:v="urn:schemas-microsoft-com:vml" Requires="v">
                <p:oleObj spid="_x0000_s2296974" name="Equation" r:id="rId7" imgW="1638000" imgH="799920" progId="Equation.DSMT4">
                  <p:embed/>
                </p:oleObj>
              </mc:Choice>
              <mc:Fallback>
                <p:oleObj name="Equation" r:id="rId7" imgW="1638000" imgH="799920" progId="Equation.DSMT4">
                  <p:embed/>
                  <p:pic>
                    <p:nvPicPr>
                      <p:cNvPr id="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9920" y="1542271"/>
                        <a:ext cx="1649412"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nvPr>
        </p:nvGraphicFramePr>
        <p:xfrm>
          <a:off x="1712913" y="3941763"/>
          <a:ext cx="2908300" cy="977900"/>
        </p:xfrm>
        <a:graphic>
          <a:graphicData uri="http://schemas.openxmlformats.org/presentationml/2006/ole">
            <mc:AlternateContent xmlns:mc="http://schemas.openxmlformats.org/markup-compatibility/2006">
              <mc:Choice xmlns:v="urn:schemas-microsoft-com:vml" Requires="v">
                <p:oleObj spid="_x0000_s2296975" name="Equation" r:id="rId9" imgW="2908080" imgH="977760" progId="Equation.DSMT4">
                  <p:embed/>
                </p:oleObj>
              </mc:Choice>
              <mc:Fallback>
                <p:oleObj name="Equation" r:id="rId9" imgW="2908080" imgH="977760" progId="Equation.DSMT4">
                  <p:embed/>
                  <p:pic>
                    <p:nvPicPr>
                      <p:cNvPr id="6" name="Object 5"/>
                      <p:cNvPicPr>
                        <a:picLocks noChangeAspect="1" noChangeArrowheads="1"/>
                      </p:cNvPicPr>
                      <p:nvPr/>
                    </p:nvPicPr>
                    <p:blipFill>
                      <a:blip r:embed="rId10"/>
                      <a:srcRect/>
                      <a:stretch>
                        <a:fillRect/>
                      </a:stretch>
                    </p:blipFill>
                    <p:spPr bwMode="auto">
                      <a:xfrm>
                        <a:off x="1712913" y="3941763"/>
                        <a:ext cx="2908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p:cNvSpPr txBox="1"/>
          <p:nvPr/>
        </p:nvSpPr>
        <p:spPr>
          <a:xfrm>
            <a:off x="4684145" y="2774889"/>
            <a:ext cx="3666226" cy="954107"/>
          </a:xfrm>
          <a:prstGeom prst="rect">
            <a:avLst/>
          </a:prstGeom>
          <a:noFill/>
        </p:spPr>
        <p:txBody>
          <a:bodyPr wrap="square" rtlCol="0">
            <a:spAutoFit/>
          </a:bodyPr>
          <a:lstStyle/>
          <a:p>
            <a:r>
              <a:rPr lang="en-US" dirty="0" smtClean="0"/>
              <a:t>Small particle diameter cancels out!</a:t>
            </a:r>
            <a:endParaRPr lang="en-US" dirty="0"/>
          </a:p>
        </p:txBody>
      </p:sp>
      <p:graphicFrame>
        <p:nvGraphicFramePr>
          <p:cNvPr id="8" name="Object 7"/>
          <p:cNvGraphicFramePr>
            <a:graphicFrameLocks noChangeAspect="1"/>
          </p:cNvGraphicFramePr>
          <p:nvPr>
            <p:extLst/>
          </p:nvPr>
        </p:nvGraphicFramePr>
        <p:xfrm>
          <a:off x="5800098" y="3659984"/>
          <a:ext cx="3133725" cy="2809875"/>
        </p:xfrm>
        <a:graphic>
          <a:graphicData uri="http://schemas.openxmlformats.org/presentationml/2006/ole">
            <mc:AlternateContent xmlns:mc="http://schemas.openxmlformats.org/markup-compatibility/2006">
              <mc:Choice xmlns:v="urn:schemas-microsoft-com:vml" Requires="v">
                <p:oleObj spid="_x0000_s2296976" name="Mathcad" r:id="rId11" imgW="3133800" imgH="2809800" progId="Mathcad">
                  <p:link updateAutomatic="1"/>
                </p:oleObj>
              </mc:Choice>
              <mc:Fallback>
                <p:oleObj name="Mathcad" r:id="rId11" imgW="3133800" imgH="2809800" progId="Mathcad">
                  <p:link updateAutomatic="1"/>
                  <p:pic>
                    <p:nvPicPr>
                      <p:cNvPr id="8" name="Object 7"/>
                      <p:cNvPicPr/>
                      <p:nvPr/>
                    </p:nvPicPr>
                    <p:blipFill>
                      <a:blip r:embed="rId12"/>
                      <a:stretch>
                        <a:fillRect/>
                      </a:stretch>
                    </p:blipFill>
                    <p:spPr>
                      <a:xfrm>
                        <a:off x="5800098" y="3659984"/>
                        <a:ext cx="3133725" cy="2809875"/>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209550" y="5029200"/>
          <a:ext cx="3098800" cy="1625600"/>
        </p:xfrm>
        <a:graphic>
          <a:graphicData uri="http://schemas.openxmlformats.org/presentationml/2006/ole">
            <mc:AlternateContent xmlns:mc="http://schemas.openxmlformats.org/markup-compatibility/2006">
              <mc:Choice xmlns:v="urn:schemas-microsoft-com:vml" Requires="v">
                <p:oleObj spid="_x0000_s2296977" name="Equation" r:id="rId13" imgW="3098520" imgH="1625400" progId="Equation.DSMT4">
                  <p:embed/>
                </p:oleObj>
              </mc:Choice>
              <mc:Fallback>
                <p:oleObj name="Equation" r:id="rId13" imgW="3098520" imgH="1625400" progId="Equation.DSMT4">
                  <p:embed/>
                  <p:pic>
                    <p:nvPicPr>
                      <p:cNvPr id="9" name="Object 8"/>
                      <p:cNvPicPr>
                        <a:picLocks noChangeAspect="1" noChangeArrowheads="1"/>
                      </p:cNvPicPr>
                      <p:nvPr/>
                    </p:nvPicPr>
                    <p:blipFill>
                      <a:blip r:embed="rId14"/>
                      <a:srcRect/>
                      <a:stretch>
                        <a:fillRect/>
                      </a:stretch>
                    </p:blipFill>
                    <p:spPr bwMode="auto">
                      <a:xfrm>
                        <a:off x="209550" y="5029200"/>
                        <a:ext cx="30988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9"/>
          <p:cNvSpPr txBox="1"/>
          <p:nvPr/>
        </p:nvSpPr>
        <p:spPr>
          <a:xfrm>
            <a:off x="2484406" y="6142007"/>
            <a:ext cx="4114801" cy="584775"/>
          </a:xfrm>
          <a:prstGeom prst="rect">
            <a:avLst/>
          </a:prstGeom>
          <a:noFill/>
        </p:spPr>
        <p:txBody>
          <a:bodyPr wrap="square" rtlCol="0">
            <a:spAutoFit/>
          </a:bodyPr>
          <a:lstStyle/>
          <a:p>
            <a:r>
              <a:rPr lang="en-US" sz="1600" dirty="0" smtClean="0"/>
              <a:t>Flocculator must increase in volume by factor of 4.6 to reduce turbidity by factor of 10 </a:t>
            </a:r>
            <a:endParaRPr lang="en-US" sz="1600" dirty="0"/>
          </a:p>
        </p:txBody>
      </p:sp>
    </p:spTree>
    <p:extLst>
      <p:ext uri="{BB962C8B-B14F-4D97-AF65-F5344CB8AC3E}">
        <p14:creationId xmlns:p14="http://schemas.microsoft.com/office/powerpoint/2010/main" val="400086497"/>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3" name="Object 2"/>
          <p:cNvGraphicFramePr>
            <a:graphicFrameLocks noChangeAspect="1"/>
          </p:cNvGraphicFramePr>
          <p:nvPr>
            <p:extLst/>
          </p:nvPr>
        </p:nvGraphicFramePr>
        <p:xfrm>
          <a:off x="914400" y="2514600"/>
          <a:ext cx="2133600" cy="965200"/>
        </p:xfrm>
        <a:graphic>
          <a:graphicData uri="http://schemas.openxmlformats.org/presentationml/2006/ole">
            <mc:AlternateContent xmlns:mc="http://schemas.openxmlformats.org/markup-compatibility/2006">
              <mc:Choice xmlns:v="urn:schemas-microsoft-com:vml" Requires="v">
                <p:oleObj spid="_x0000_s2297996" name="Equation" r:id="rId3" imgW="2133360" imgH="965160" progId="Equation.DSMT4">
                  <p:embed/>
                </p:oleObj>
              </mc:Choice>
              <mc:Fallback>
                <p:oleObj name="Equation" r:id="rId3" imgW="2133360" imgH="965160" progId="Equation.DSMT4">
                  <p:embed/>
                  <p:pic>
                    <p:nvPicPr>
                      <p:cNvPr id="3" name="Object 2"/>
                      <p:cNvPicPr>
                        <a:picLocks noChangeAspect="1" noChangeArrowheads="1"/>
                      </p:cNvPicPr>
                      <p:nvPr/>
                    </p:nvPicPr>
                    <p:blipFill>
                      <a:blip r:embed="rId4"/>
                      <a:srcRect/>
                      <a:stretch>
                        <a:fillRect/>
                      </a:stretch>
                    </p:blipFill>
                    <p:spPr bwMode="auto">
                      <a:xfrm>
                        <a:off x="914400" y="2514600"/>
                        <a:ext cx="21336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a:hlinkClick r:id="" action="ppaction://ole?verb=0"/>
          </p:cNvPr>
          <p:cNvGraphicFramePr>
            <a:graphicFrameLocks/>
          </p:cNvGraphicFramePr>
          <p:nvPr>
            <p:extLst/>
          </p:nvPr>
        </p:nvGraphicFramePr>
        <p:xfrm>
          <a:off x="4295775" y="2652713"/>
          <a:ext cx="790575" cy="495300"/>
        </p:xfrm>
        <a:graphic>
          <a:graphicData uri="http://schemas.openxmlformats.org/presentationml/2006/ole">
            <mc:AlternateContent xmlns:mc="http://schemas.openxmlformats.org/markup-compatibility/2006">
              <mc:Choice xmlns:v="urn:schemas-microsoft-com:vml" Requires="v">
                <p:oleObj spid="_x0000_s2297997" name="Equation" r:id="rId5" imgW="1054080" imgH="660240" progId="Equation.DSMT4">
                  <p:embed/>
                </p:oleObj>
              </mc:Choice>
              <mc:Fallback>
                <p:oleObj name="Equation" r:id="rId5" imgW="1054080" imgH="660240" progId="Equation.DSMT4">
                  <p:embed/>
                  <p:pic>
                    <p:nvPicPr>
                      <p:cNvPr id="4" name="Object 3">
                        <a:hlinkClick r:id="" action="ppaction://ole?verb=0"/>
                      </p:cNvPr>
                      <p:cNvPicPr>
                        <a:picLocks noChangeArrowheads="1"/>
                      </p:cNvPicPr>
                      <p:nvPr/>
                    </p:nvPicPr>
                    <p:blipFill>
                      <a:blip r:embed="rId6"/>
                      <a:srcRect/>
                      <a:stretch>
                        <a:fillRect/>
                      </a:stretch>
                    </p:blipFill>
                    <p:spPr bwMode="auto">
                      <a:xfrm>
                        <a:off x="4295775" y="2652713"/>
                        <a:ext cx="7905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nvPr>
        </p:nvGraphicFramePr>
        <p:xfrm>
          <a:off x="5770563" y="2462213"/>
          <a:ext cx="2300287" cy="876300"/>
        </p:xfrm>
        <a:graphic>
          <a:graphicData uri="http://schemas.openxmlformats.org/presentationml/2006/ole">
            <mc:AlternateContent xmlns:mc="http://schemas.openxmlformats.org/markup-compatibility/2006">
              <mc:Choice xmlns:v="urn:schemas-microsoft-com:vml" Requires="v">
                <p:oleObj spid="_x0000_s2297998" name="Equation" r:id="rId7" imgW="2286000" imgH="876240" progId="Equation.DSMT4">
                  <p:embed/>
                </p:oleObj>
              </mc:Choice>
              <mc:Fallback>
                <p:oleObj name="Equation" r:id="rId7" imgW="2286000" imgH="876240" progId="Equation.DSMT4">
                  <p:embed/>
                  <p:pic>
                    <p:nvPicPr>
                      <p:cNvPr id="5" name="Object 4"/>
                      <p:cNvPicPr>
                        <a:picLocks noChangeAspect="1" noChangeArrowheads="1"/>
                      </p:cNvPicPr>
                      <p:nvPr/>
                    </p:nvPicPr>
                    <p:blipFill>
                      <a:blip r:embed="rId8"/>
                      <a:srcRect/>
                      <a:stretch>
                        <a:fillRect/>
                      </a:stretch>
                    </p:blipFill>
                    <p:spPr bwMode="auto">
                      <a:xfrm>
                        <a:off x="5770563" y="2462213"/>
                        <a:ext cx="2300287"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nvPr>
        </p:nvGraphicFramePr>
        <p:xfrm>
          <a:off x="1054100" y="3930650"/>
          <a:ext cx="2006600" cy="876300"/>
        </p:xfrm>
        <a:graphic>
          <a:graphicData uri="http://schemas.openxmlformats.org/presentationml/2006/ole">
            <mc:AlternateContent xmlns:mc="http://schemas.openxmlformats.org/markup-compatibility/2006">
              <mc:Choice xmlns:v="urn:schemas-microsoft-com:vml" Requires="v">
                <p:oleObj spid="_x0000_s2297999" name="Equation" r:id="rId9" imgW="2006280" imgH="876240" progId="Equation.DSMT4">
                  <p:embed/>
                </p:oleObj>
              </mc:Choice>
              <mc:Fallback>
                <p:oleObj name="Equation" r:id="rId9" imgW="2006280" imgH="876240" progId="Equation.DSMT4">
                  <p:embed/>
                  <p:pic>
                    <p:nvPicPr>
                      <p:cNvPr id="6" name="Object 5"/>
                      <p:cNvPicPr>
                        <a:picLocks noChangeAspect="1" noChangeArrowheads="1"/>
                      </p:cNvPicPr>
                      <p:nvPr/>
                    </p:nvPicPr>
                    <p:blipFill>
                      <a:blip r:embed="rId10"/>
                      <a:srcRect/>
                      <a:stretch>
                        <a:fillRect/>
                      </a:stretch>
                    </p:blipFill>
                    <p:spPr bwMode="auto">
                      <a:xfrm>
                        <a:off x="1054100" y="3930650"/>
                        <a:ext cx="20066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nvPr>
        </p:nvGraphicFramePr>
        <p:xfrm>
          <a:off x="584200" y="4981575"/>
          <a:ext cx="3263900" cy="1397000"/>
        </p:xfrm>
        <a:graphic>
          <a:graphicData uri="http://schemas.openxmlformats.org/presentationml/2006/ole">
            <mc:AlternateContent xmlns:mc="http://schemas.openxmlformats.org/markup-compatibility/2006">
              <mc:Choice xmlns:v="urn:schemas-microsoft-com:vml" Requires="v">
                <p:oleObj spid="_x0000_s2298000" name="Equation" r:id="rId11" imgW="3263760" imgH="1396800" progId="Equation.DSMT4">
                  <p:embed/>
                </p:oleObj>
              </mc:Choice>
              <mc:Fallback>
                <p:oleObj name="Equation" r:id="rId11" imgW="3263760" imgH="1396800" progId="Equation.DSMT4">
                  <p:embed/>
                  <p:pic>
                    <p:nvPicPr>
                      <p:cNvPr id="7" name="Object 6"/>
                      <p:cNvPicPr>
                        <a:picLocks noChangeAspect="1" noChangeArrowheads="1"/>
                      </p:cNvPicPr>
                      <p:nvPr/>
                    </p:nvPicPr>
                    <p:blipFill>
                      <a:blip r:embed="rId12"/>
                      <a:srcRect/>
                      <a:stretch>
                        <a:fillRect/>
                      </a:stretch>
                    </p:blipFill>
                    <p:spPr bwMode="auto">
                      <a:xfrm>
                        <a:off x="584200" y="4981575"/>
                        <a:ext cx="32639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a:hlinkClick r:id="" action="ppaction://ole?verb=0"/>
          </p:cNvPr>
          <p:cNvGraphicFramePr>
            <a:graphicFrameLocks/>
          </p:cNvGraphicFramePr>
          <p:nvPr>
            <p:extLst/>
          </p:nvPr>
        </p:nvGraphicFramePr>
        <p:xfrm>
          <a:off x="3881438" y="3706813"/>
          <a:ext cx="1828800" cy="857250"/>
        </p:xfrm>
        <a:graphic>
          <a:graphicData uri="http://schemas.openxmlformats.org/presentationml/2006/ole">
            <mc:AlternateContent xmlns:mc="http://schemas.openxmlformats.org/markup-compatibility/2006">
              <mc:Choice xmlns:v="urn:schemas-microsoft-com:vml" Requires="v">
                <p:oleObj spid="_x0000_s2298001" name="Equation" r:id="rId13" imgW="2438280" imgH="1143000" progId="Equation.DSMT4">
                  <p:embed/>
                </p:oleObj>
              </mc:Choice>
              <mc:Fallback>
                <p:oleObj name="Equation" r:id="rId13" imgW="2438280" imgH="1143000" progId="Equation.DSMT4">
                  <p:embed/>
                  <p:pic>
                    <p:nvPicPr>
                      <p:cNvPr id="8" name="Object 7">
                        <a:hlinkClick r:id="" action="ppaction://ole?verb=0"/>
                      </p:cNvPr>
                      <p:cNvPicPr>
                        <a:picLocks noChangeArrowheads="1"/>
                      </p:cNvPicPr>
                      <p:nvPr/>
                    </p:nvPicPr>
                    <p:blipFill>
                      <a:blip r:embed="rId14"/>
                      <a:srcRect/>
                      <a:stretch>
                        <a:fillRect/>
                      </a:stretch>
                    </p:blipFill>
                    <p:spPr bwMode="auto">
                      <a:xfrm>
                        <a:off x="3881438" y="3706813"/>
                        <a:ext cx="1828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55489064"/>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with Karen’s model</a:t>
            </a:r>
            <a:endParaRPr lang="en-US" dirty="0"/>
          </a:p>
        </p:txBody>
      </p:sp>
      <p:graphicFrame>
        <p:nvGraphicFramePr>
          <p:cNvPr id="4" name="Object 3"/>
          <p:cNvGraphicFramePr>
            <a:graphicFrameLocks noChangeAspect="1"/>
          </p:cNvGraphicFramePr>
          <p:nvPr>
            <p:extLst/>
          </p:nvPr>
        </p:nvGraphicFramePr>
        <p:xfrm>
          <a:off x="906730" y="2188035"/>
          <a:ext cx="2667000" cy="914400"/>
        </p:xfrm>
        <a:graphic>
          <a:graphicData uri="http://schemas.openxmlformats.org/presentationml/2006/ole">
            <mc:AlternateContent xmlns:mc="http://schemas.openxmlformats.org/markup-compatibility/2006">
              <mc:Choice xmlns:v="urn:schemas-microsoft-com:vml" Requires="v">
                <p:oleObj spid="_x0000_s2299020" name="Equation" r:id="rId3" imgW="2666880" imgH="914400" progId="Equation.DSMT4">
                  <p:embed/>
                </p:oleObj>
              </mc:Choice>
              <mc:Fallback>
                <p:oleObj name="Equation" r:id="rId3" imgW="2666880" imgH="914400" progId="Equation.DSMT4">
                  <p:embed/>
                  <p:pic>
                    <p:nvPicPr>
                      <p:cNvPr id="4" name="Object 3"/>
                      <p:cNvPicPr/>
                      <p:nvPr/>
                    </p:nvPicPr>
                    <p:blipFill>
                      <a:blip r:embed="rId4"/>
                      <a:stretch>
                        <a:fillRect/>
                      </a:stretch>
                    </p:blipFill>
                    <p:spPr>
                      <a:xfrm>
                        <a:off x="906730" y="2188035"/>
                        <a:ext cx="2667000" cy="914400"/>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1292225" y="3168650"/>
          <a:ext cx="1765300" cy="1016000"/>
        </p:xfrm>
        <a:graphic>
          <a:graphicData uri="http://schemas.openxmlformats.org/presentationml/2006/ole">
            <mc:AlternateContent xmlns:mc="http://schemas.openxmlformats.org/markup-compatibility/2006">
              <mc:Choice xmlns:v="urn:schemas-microsoft-com:vml" Requires="v">
                <p:oleObj spid="_x0000_s2299021" name="Equation" r:id="rId5" imgW="1765080" imgH="1015920" progId="Equation.DSMT4">
                  <p:embed/>
                </p:oleObj>
              </mc:Choice>
              <mc:Fallback>
                <p:oleObj name="Equation" r:id="rId5" imgW="1765080" imgH="1015920" progId="Equation.DSMT4">
                  <p:embed/>
                  <p:pic>
                    <p:nvPicPr>
                      <p:cNvPr id="6" name="Object 5"/>
                      <p:cNvPicPr/>
                      <p:nvPr/>
                    </p:nvPicPr>
                    <p:blipFill>
                      <a:blip r:embed="rId6"/>
                      <a:stretch>
                        <a:fillRect/>
                      </a:stretch>
                    </p:blipFill>
                    <p:spPr>
                      <a:xfrm>
                        <a:off x="1292225" y="3168650"/>
                        <a:ext cx="1765300" cy="101600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4413250" y="2411413"/>
          <a:ext cx="2057400" cy="857250"/>
        </p:xfrm>
        <a:graphic>
          <a:graphicData uri="http://schemas.openxmlformats.org/presentationml/2006/ole">
            <mc:AlternateContent xmlns:mc="http://schemas.openxmlformats.org/markup-compatibility/2006">
              <mc:Choice xmlns:v="urn:schemas-microsoft-com:vml" Requires="v">
                <p:oleObj spid="_x0000_s2299022" name="Equation" r:id="rId7" imgW="2743200" imgH="1143000" progId="Equation.DSMT4">
                  <p:embed/>
                </p:oleObj>
              </mc:Choice>
              <mc:Fallback>
                <p:oleObj name="Equation" r:id="rId7" imgW="2743200" imgH="1143000" progId="Equation.DSMT4">
                  <p:embed/>
                  <p:pic>
                    <p:nvPicPr>
                      <p:cNvPr id="7" name="Object 6"/>
                      <p:cNvPicPr>
                        <a:picLocks noChangeAspect="1" noChangeArrowheads="1"/>
                      </p:cNvPicPr>
                      <p:nvPr/>
                    </p:nvPicPr>
                    <p:blipFill>
                      <a:blip r:embed="rId8"/>
                      <a:srcRect/>
                      <a:stretch>
                        <a:fillRect/>
                      </a:stretch>
                    </p:blipFill>
                    <p:spPr bwMode="auto">
                      <a:xfrm>
                        <a:off x="4413250" y="2411413"/>
                        <a:ext cx="20574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nvPr>
        </p:nvGraphicFramePr>
        <p:xfrm>
          <a:off x="4341813" y="3352800"/>
          <a:ext cx="1905000" cy="885825"/>
        </p:xfrm>
        <a:graphic>
          <a:graphicData uri="http://schemas.openxmlformats.org/presentationml/2006/ole">
            <mc:AlternateContent xmlns:mc="http://schemas.openxmlformats.org/markup-compatibility/2006">
              <mc:Choice xmlns:v="urn:schemas-microsoft-com:vml" Requires="v">
                <p:oleObj spid="_x0000_s2299023" name="Equation" r:id="rId9" imgW="2539800" imgH="1180800" progId="Equation.DSMT4">
                  <p:embed/>
                </p:oleObj>
              </mc:Choice>
              <mc:Fallback>
                <p:oleObj name="Equation" r:id="rId9" imgW="2539800" imgH="1180800" progId="Equation.DSMT4">
                  <p:embed/>
                  <p:pic>
                    <p:nvPicPr>
                      <p:cNvPr id="8" name="Object 7"/>
                      <p:cNvPicPr>
                        <a:picLocks noChangeAspect="1" noChangeArrowheads="1"/>
                      </p:cNvPicPr>
                      <p:nvPr/>
                    </p:nvPicPr>
                    <p:blipFill>
                      <a:blip r:embed="rId10"/>
                      <a:srcRect/>
                      <a:stretch>
                        <a:fillRect/>
                      </a:stretch>
                    </p:blipFill>
                    <p:spPr bwMode="auto">
                      <a:xfrm>
                        <a:off x="4341813" y="3352800"/>
                        <a:ext cx="19050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nvPr>
        </p:nvGraphicFramePr>
        <p:xfrm>
          <a:off x="4166294" y="4323020"/>
          <a:ext cx="2552580" cy="1228500"/>
        </p:xfrm>
        <a:graphic>
          <a:graphicData uri="http://schemas.openxmlformats.org/presentationml/2006/ole">
            <mc:AlternateContent xmlns:mc="http://schemas.openxmlformats.org/markup-compatibility/2006">
              <mc:Choice xmlns:v="urn:schemas-microsoft-com:vml" Requires="v">
                <p:oleObj spid="_x0000_s2299024" name="Equation" r:id="rId11" imgW="3403440" imgH="1638000" progId="Equation.DSMT4">
                  <p:embed/>
                </p:oleObj>
              </mc:Choice>
              <mc:Fallback>
                <p:oleObj name="Equation" r:id="rId11" imgW="3403440" imgH="1638000" progId="Equation.DSMT4">
                  <p:embed/>
                  <p:pic>
                    <p:nvPicPr>
                      <p:cNvPr id="9" name="Object 8"/>
                      <p:cNvPicPr>
                        <a:picLocks noChangeAspect="1" noChangeArrowheads="1"/>
                      </p:cNvPicPr>
                      <p:nvPr/>
                    </p:nvPicPr>
                    <p:blipFill>
                      <a:blip r:embed="rId12"/>
                      <a:srcRect/>
                      <a:stretch>
                        <a:fillRect/>
                      </a:stretch>
                    </p:blipFill>
                    <p:spPr bwMode="auto">
                      <a:xfrm>
                        <a:off x="4166294" y="4323020"/>
                        <a:ext cx="2552580" cy="122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nvPr>
        </p:nvGraphicFramePr>
        <p:xfrm>
          <a:off x="5885857" y="5700866"/>
          <a:ext cx="2238300" cy="904770"/>
        </p:xfrm>
        <a:graphic>
          <a:graphicData uri="http://schemas.openxmlformats.org/presentationml/2006/ole">
            <mc:AlternateContent xmlns:mc="http://schemas.openxmlformats.org/markup-compatibility/2006">
              <mc:Choice xmlns:v="urn:schemas-microsoft-com:vml" Requires="v">
                <p:oleObj spid="_x0000_s2299025" name="Equation" r:id="rId13" imgW="2984400" imgH="1206360" progId="Equation.DSMT4">
                  <p:embed/>
                </p:oleObj>
              </mc:Choice>
              <mc:Fallback>
                <p:oleObj name="Equation" r:id="rId13" imgW="2984400" imgH="1206360" progId="Equation.DSMT4">
                  <p:embed/>
                  <p:pic>
                    <p:nvPicPr>
                      <p:cNvPr id="10" name="Object 9"/>
                      <p:cNvPicPr>
                        <a:picLocks noChangeAspect="1" noChangeArrowheads="1"/>
                      </p:cNvPicPr>
                      <p:nvPr/>
                    </p:nvPicPr>
                    <p:blipFill>
                      <a:blip r:embed="rId14"/>
                      <a:srcRect/>
                      <a:stretch>
                        <a:fillRect/>
                      </a:stretch>
                    </p:blipFill>
                    <p:spPr bwMode="auto">
                      <a:xfrm>
                        <a:off x="5885857" y="5700866"/>
                        <a:ext cx="2238300" cy="904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10"/>
          <p:cNvSpPr/>
          <p:nvPr/>
        </p:nvSpPr>
        <p:spPr>
          <a:xfrm>
            <a:off x="698262" y="1518207"/>
            <a:ext cx="3729932" cy="523220"/>
          </a:xfrm>
          <a:prstGeom prst="rect">
            <a:avLst/>
          </a:prstGeom>
        </p:spPr>
        <p:txBody>
          <a:bodyPr wrap="none">
            <a:spAutoFit/>
          </a:bodyPr>
          <a:lstStyle/>
          <a:p>
            <a:r>
              <a:rPr lang="en-US" dirty="0"/>
              <a:t>Karen’s </a:t>
            </a:r>
            <a:r>
              <a:rPr lang="en-US" dirty="0" smtClean="0"/>
              <a:t>empirical model</a:t>
            </a:r>
            <a:endParaRPr lang="en-US" dirty="0"/>
          </a:p>
        </p:txBody>
      </p:sp>
      <p:sp>
        <p:nvSpPr>
          <p:cNvPr id="12" name="Rectangle 11"/>
          <p:cNvSpPr/>
          <p:nvPr/>
        </p:nvSpPr>
        <p:spPr>
          <a:xfrm>
            <a:off x="4853803" y="1457547"/>
            <a:ext cx="3459773" cy="523220"/>
          </a:xfrm>
          <a:prstGeom prst="rect">
            <a:avLst/>
          </a:prstGeom>
        </p:spPr>
        <p:txBody>
          <a:bodyPr wrap="square">
            <a:spAutoFit/>
          </a:bodyPr>
          <a:lstStyle/>
          <a:p>
            <a:r>
              <a:rPr lang="en-US" dirty="0" smtClean="0"/>
              <a:t>Floc model</a:t>
            </a:r>
            <a:endParaRPr lang="en-US" dirty="0"/>
          </a:p>
        </p:txBody>
      </p:sp>
      <p:sp>
        <p:nvSpPr>
          <p:cNvPr id="13" name="Rectangle 12"/>
          <p:cNvSpPr/>
          <p:nvPr/>
        </p:nvSpPr>
        <p:spPr>
          <a:xfrm>
            <a:off x="6718875" y="2511663"/>
            <a:ext cx="2331820" cy="830997"/>
          </a:xfrm>
          <a:prstGeom prst="rect">
            <a:avLst/>
          </a:prstGeom>
        </p:spPr>
        <p:txBody>
          <a:bodyPr wrap="square">
            <a:spAutoFit/>
          </a:bodyPr>
          <a:lstStyle/>
          <a:p>
            <a:r>
              <a:rPr lang="en-US" sz="2400" dirty="0"/>
              <a:t>neglecting initial conditions</a:t>
            </a:r>
          </a:p>
        </p:txBody>
      </p:sp>
      <p:sp>
        <p:nvSpPr>
          <p:cNvPr id="14" name="Rectangle 13"/>
          <p:cNvSpPr/>
          <p:nvPr/>
        </p:nvSpPr>
        <p:spPr>
          <a:xfrm>
            <a:off x="6576014" y="3458057"/>
            <a:ext cx="2331820" cy="461665"/>
          </a:xfrm>
          <a:prstGeom prst="rect">
            <a:avLst/>
          </a:prstGeom>
        </p:spPr>
        <p:txBody>
          <a:bodyPr wrap="square">
            <a:spAutoFit/>
          </a:bodyPr>
          <a:lstStyle/>
          <a:p>
            <a:r>
              <a:rPr lang="en-US" sz="2400" dirty="0" smtClean="0"/>
              <a:t>Use phi notation</a:t>
            </a:r>
            <a:endParaRPr lang="en-US" sz="2400" dirty="0"/>
          </a:p>
        </p:txBody>
      </p:sp>
      <p:sp>
        <p:nvSpPr>
          <p:cNvPr id="15" name="Rectangle 14"/>
          <p:cNvSpPr/>
          <p:nvPr/>
        </p:nvSpPr>
        <p:spPr>
          <a:xfrm>
            <a:off x="6812180" y="4323020"/>
            <a:ext cx="2331820" cy="1200329"/>
          </a:xfrm>
          <a:prstGeom prst="rect">
            <a:avLst/>
          </a:prstGeom>
        </p:spPr>
        <p:txBody>
          <a:bodyPr wrap="square">
            <a:spAutoFit/>
          </a:bodyPr>
          <a:lstStyle/>
          <a:p>
            <a:r>
              <a:rPr lang="en-US" sz="2400" dirty="0" smtClean="0"/>
              <a:t>Prepare to convert to initial phi</a:t>
            </a:r>
            <a:endParaRPr lang="en-US" sz="2400" dirty="0"/>
          </a:p>
        </p:txBody>
      </p:sp>
      <p:sp>
        <p:nvSpPr>
          <p:cNvPr id="16" name="TextBox 15"/>
          <p:cNvSpPr txBox="1"/>
          <p:nvPr/>
        </p:nvSpPr>
        <p:spPr>
          <a:xfrm>
            <a:off x="386213" y="5444688"/>
            <a:ext cx="4908651" cy="523220"/>
          </a:xfrm>
          <a:prstGeom prst="rect">
            <a:avLst/>
          </a:prstGeom>
          <a:noFill/>
        </p:spPr>
        <p:txBody>
          <a:bodyPr wrap="none" rtlCol="0">
            <a:spAutoFit/>
          </a:bodyPr>
          <a:lstStyle/>
          <a:p>
            <a:r>
              <a:rPr lang="en-US" dirty="0" smtClean="0"/>
              <a:t>The equations are NOT the same</a:t>
            </a:r>
            <a:endParaRPr lang="en-US" dirty="0"/>
          </a:p>
        </p:txBody>
      </p:sp>
    </p:spTree>
    <p:extLst>
      <p:ext uri="{BB962C8B-B14F-4D97-AF65-F5344CB8AC3E}">
        <p14:creationId xmlns:p14="http://schemas.microsoft.com/office/powerpoint/2010/main" val="311871950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floc collision fail if the flocs are of very different sizes?</a:t>
            </a:r>
          </a:p>
        </p:txBody>
      </p:sp>
      <p:sp>
        <p:nvSpPr>
          <p:cNvPr id="3" name="Content Placeholder 2"/>
          <p:cNvSpPr>
            <a:spLocks noGrp="1"/>
          </p:cNvSpPr>
          <p:nvPr>
            <p:ph idx="1"/>
          </p:nvPr>
        </p:nvSpPr>
        <p:spPr/>
        <p:txBody>
          <a:bodyPr/>
          <a:lstStyle/>
          <a:p>
            <a:r>
              <a:rPr lang="en-US" sz="2800" dirty="0" smtClean="0"/>
              <a:t>Tangent and rotational velocities cause shear and unzipping of bonds between particles of different sizes</a:t>
            </a:r>
          </a:p>
          <a:p>
            <a:pPr lvl="1"/>
            <a:r>
              <a:rPr lang="en-US" sz="2400" dirty="0" smtClean="0"/>
              <a:t>Tangent velocity is proportional to the sum of the diameters of the particles</a:t>
            </a:r>
          </a:p>
          <a:p>
            <a:r>
              <a:rPr lang="en-US" sz="2800" dirty="0" smtClean="0"/>
              <a:t>Flocs reach a terminal size based on a balance of the adhesive force of the bonds and the shear force that tends to tear them apart </a:t>
            </a:r>
          </a:p>
          <a:p>
            <a:pPr lvl="1"/>
            <a:r>
              <a:rPr lang="en-US" sz="2400" dirty="0" smtClean="0"/>
              <a:t>Once a floc has reached its terminal size any further collisions are unsuccessful</a:t>
            </a:r>
          </a:p>
          <a:p>
            <a:r>
              <a:rPr lang="en-US" sz="2800" dirty="0" smtClean="0"/>
              <a:t>Very few small particles get close enough to a big floc to collide</a:t>
            </a:r>
          </a:p>
          <a:p>
            <a:endParaRPr lang="en-US" sz="2800" dirty="0"/>
          </a:p>
        </p:txBody>
      </p:sp>
    </p:spTree>
    <p:extLst>
      <p:ext uri="{BB962C8B-B14F-4D97-AF65-F5344CB8AC3E}">
        <p14:creationId xmlns:p14="http://schemas.microsoft.com/office/powerpoint/2010/main" val="427929190"/>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Collision of two small flocs</a:t>
            </a:r>
            <a:endParaRPr lang="en-US" dirty="0"/>
          </a:p>
        </p:txBody>
      </p:sp>
      <p:sp>
        <p:nvSpPr>
          <p:cNvPr id="34" name="Content Placeholder 33"/>
          <p:cNvSpPr>
            <a:spLocks noGrp="1"/>
          </p:cNvSpPr>
          <p:nvPr>
            <p:ph idx="1"/>
          </p:nvPr>
        </p:nvSpPr>
        <p:spPr>
          <a:xfrm>
            <a:off x="457199" y="1600200"/>
            <a:ext cx="8167897" cy="4525963"/>
          </a:xfrm>
        </p:spPr>
        <p:txBody>
          <a:bodyPr/>
          <a:lstStyle/>
          <a:p>
            <a:r>
              <a:rPr lang="en-US" dirty="0" smtClean="0"/>
              <a:t>Tangent velocities of the particles surfaces at collision is similar in magnitude to the normal velocity</a:t>
            </a:r>
          </a:p>
        </p:txBody>
      </p:sp>
      <p:sp>
        <p:nvSpPr>
          <p:cNvPr id="4" name="Oval 3"/>
          <p:cNvSpPr/>
          <p:nvPr/>
        </p:nvSpPr>
        <p:spPr>
          <a:xfrm>
            <a:off x="3916546" y="5053200"/>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070213" y="4926695"/>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493733"/>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207373" y="5063855"/>
            <a:ext cx="18288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rot="386528">
            <a:off x="3803258" y="4877332"/>
            <a:ext cx="411480" cy="450058"/>
            <a:chOff x="3916546" y="5799820"/>
            <a:chExt cx="411480" cy="450058"/>
          </a:xfrm>
        </p:grpSpPr>
        <p:sp>
          <p:nvSpPr>
            <p:cNvPr id="23" name="Oval 22"/>
            <p:cNvSpPr/>
            <p:nvPr/>
          </p:nvSpPr>
          <p:spPr>
            <a:xfrm>
              <a:off x="4053706" y="5975558"/>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916546" y="5799820"/>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975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556E-7 -2.16516E-6 C 0.09323 0.00046 0.15868 -0.00069 0.18958 -0.01249 " pathEditMode="relative" rAng="0" ptsTypes="ss">
                                      <p:cBhvr>
                                        <p:cTn id="10" dur="10000" fill="hold"/>
                                        <p:tgtEl>
                                          <p:spTgt spid="5"/>
                                        </p:tgtEl>
                                        <p:attrNameLst>
                                          <p:attrName>ppt_x</p:attrName>
                                          <p:attrName>ppt_y</p:attrName>
                                        </p:attrNameLst>
                                      </p:cBhvr>
                                      <p:rCtr x="9479" y="-601"/>
                                    </p:animMotion>
                                  </p:childTnLst>
                                </p:cTn>
                              </p:par>
                            </p:childTnLst>
                          </p:cTn>
                        </p:par>
                        <p:par>
                          <p:cTn id="11" fill="hold">
                            <p:stCondLst>
                              <p:cond delay="10000"/>
                            </p:stCondLst>
                            <p:childTnLst>
                              <p:par>
                                <p:cTn id="12" presetID="1" presetClass="exit" presetSubtype="0" fill="hold" grpId="1" nodeType="afterEffect">
                                  <p:stCondLst>
                                    <p:cond delay="0"/>
                                  </p:stCondLst>
                                  <p:childTnLst>
                                    <p:set>
                                      <p:cBhvr>
                                        <p:cTn id="13" dur="1" fill="hold">
                                          <p:stCondLst>
                                            <p:cond delay="0"/>
                                          </p:stCondLst>
                                        </p:cTn>
                                        <p:tgtEl>
                                          <p:spTgt spid="4"/>
                                        </p:tgtEl>
                                        <p:attrNameLst>
                                          <p:attrName>style.visibility</p:attrName>
                                        </p:attrNameLst>
                                      </p:cBhvr>
                                      <p:to>
                                        <p:strVal val="hidden"/>
                                      </p:to>
                                    </p:set>
                                  </p:childTnLst>
                                </p:cTn>
                              </p:par>
                              <p:par>
                                <p:cTn id="14" presetID="1" presetClass="exit" presetSubtype="0" fill="hold" grpId="2"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par>
                          <p:cTn id="18" fill="hold">
                            <p:stCondLst>
                              <p:cond delay="10000"/>
                            </p:stCondLst>
                            <p:childTnLst>
                              <p:par>
                                <p:cTn id="19" presetID="63" presetClass="path" presetSubtype="0" fill="hold" nodeType="afterEffect">
                                  <p:stCondLst>
                                    <p:cond delay="0"/>
                                  </p:stCondLst>
                                  <p:childTnLst>
                                    <p:animMotion origin="layout" path="M -4.44444E-6 -2.59542E-6 L 0.54931 -2.59542E-6 " pathEditMode="relative" rAng="0" ptsTypes="AA">
                                      <p:cBhvr>
                                        <p:cTn id="20" dur="20000" fill="hold"/>
                                        <p:tgtEl>
                                          <p:spTgt spid="3"/>
                                        </p:tgtEl>
                                        <p:attrNameLst>
                                          <p:attrName>ppt_x</p:attrName>
                                          <p:attrName>ppt_y</p:attrName>
                                        </p:attrNameLst>
                                      </p:cBhvr>
                                      <p:rCtr x="27465" y="0"/>
                                    </p:animMotion>
                                  </p:childTnLst>
                                </p:cTn>
                              </p:par>
                              <p:par>
                                <p:cTn id="21" presetID="8" presetClass="emph" presetSubtype="0" fill="hold" nodeType="withEffect">
                                  <p:stCondLst>
                                    <p:cond delay="0"/>
                                  </p:stCondLst>
                                  <p:childTnLst>
                                    <p:animRot by="43200000">
                                      <p:cBhvr>
                                        <p:cTn id="22"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of </a:t>
            </a:r>
            <a:r>
              <a:rPr lang="en-US" dirty="0" smtClean="0"/>
              <a:t>a small floc with a large floc</a:t>
            </a:r>
            <a:endParaRPr lang="en-US" dirty="0"/>
          </a:p>
        </p:txBody>
      </p:sp>
      <p:sp>
        <p:nvSpPr>
          <p:cNvPr id="34" name="Content Placeholder 33"/>
          <p:cNvSpPr>
            <a:spLocks noGrp="1"/>
          </p:cNvSpPr>
          <p:nvPr>
            <p:ph idx="1"/>
          </p:nvPr>
        </p:nvSpPr>
        <p:spPr>
          <a:xfrm>
            <a:off x="457199" y="1600200"/>
            <a:ext cx="8249831" cy="4525963"/>
          </a:xfrm>
        </p:spPr>
        <p:txBody>
          <a:bodyPr/>
          <a:lstStyle/>
          <a:p>
            <a:r>
              <a:rPr lang="en-US" sz="2400" dirty="0" smtClean="0"/>
              <a:t>Tangent velocities of the approaching particle surfaces increase as size of either particle increases</a:t>
            </a:r>
          </a:p>
          <a:p>
            <a:r>
              <a:rPr lang="en-US" sz="2400" dirty="0" smtClean="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3" name="Object 2"/>
          <p:cNvGraphicFramePr>
            <a:graphicFrameLocks noChangeAspect="1"/>
          </p:cNvGraphicFramePr>
          <p:nvPr>
            <p:extLst/>
          </p:nvPr>
        </p:nvGraphicFramePr>
        <p:xfrm>
          <a:off x="114780" y="3539812"/>
          <a:ext cx="2501900" cy="3225800"/>
        </p:xfrm>
        <a:graphic>
          <a:graphicData uri="http://schemas.openxmlformats.org/presentationml/2006/ole">
            <mc:AlternateContent xmlns:mc="http://schemas.openxmlformats.org/markup-compatibility/2006">
              <mc:Choice xmlns:v="urn:schemas-microsoft-com:vml" Requires="v">
                <p:oleObj spid="_x0000_s2301965" name="Equation" r:id="rId4" imgW="2501640" imgH="3225600" progId="Equation.DSMT4">
                  <p:embed/>
                </p:oleObj>
              </mc:Choice>
              <mc:Fallback>
                <p:oleObj name="Equation" r:id="rId4" imgW="2501640" imgH="3225600" progId="Equation.DSMT4">
                  <p:embed/>
                  <p:pic>
                    <p:nvPicPr>
                      <p:cNvPr id="3" name="Object 2"/>
                      <p:cNvPicPr>
                        <a:picLocks noChangeAspect="1" noChangeArrowheads="1"/>
                      </p:cNvPicPr>
                      <p:nvPr/>
                    </p:nvPicPr>
                    <p:blipFill>
                      <a:blip r:embed="rId5"/>
                      <a:srcRect/>
                      <a:stretch>
                        <a:fillRect/>
                      </a:stretch>
                    </p:blipFill>
                    <p:spPr bwMode="auto">
                      <a:xfrm>
                        <a:off x="114780" y="3539812"/>
                        <a:ext cx="25019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 name="Straight Arrow Connector 6"/>
          <p:cNvCxnSpPr/>
          <p:nvPr/>
        </p:nvCxnSpPr>
        <p:spPr>
          <a:xfrm>
            <a:off x="1440611" y="4029832"/>
            <a:ext cx="703777" cy="5915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544128" y="4770408"/>
            <a:ext cx="2251036" cy="7459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038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of </a:t>
            </a:r>
            <a:r>
              <a:rPr lang="en-US" dirty="0" smtClean="0"/>
              <a:t>a small floc with a large floc</a:t>
            </a:r>
            <a:endParaRPr lang="en-US" dirty="0"/>
          </a:p>
        </p:txBody>
      </p:sp>
      <p:sp>
        <p:nvSpPr>
          <p:cNvPr id="4" name="Oval 3"/>
          <p:cNvSpPr/>
          <p:nvPr/>
        </p:nvSpPr>
        <p:spPr>
          <a:xfrm>
            <a:off x="2716712" y="3323681"/>
            <a:ext cx="2743200" cy="2743200"/>
          </a:xfrm>
          <a:prstGeom prst="ellipse">
            <a:avLst/>
          </a:prstGeom>
          <a:blipFill>
            <a:blip r:embed="rId3"/>
            <a:tile tx="0" ty="0" sx="100000" sy="100000" flip="none" algn="tl"/>
          </a:bli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3365648" y="3111821"/>
            <a:ext cx="274320" cy="274320"/>
          </a:xfrm>
          <a:prstGeom prst="ellipse">
            <a:avLst/>
          </a:prstGeom>
          <a:blipFill>
            <a:blip r:embed="rId3"/>
            <a:tile tx="0" ty="0" sx="100000" sy="100000" flip="none" algn="tl"/>
          </a:blipFill>
          <a:ln>
            <a:solidFill>
              <a:srgbClr val="0054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562968" y="3111821"/>
            <a:ext cx="4490878"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6" name="Arc 5"/>
          <p:cNvSpPr/>
          <p:nvPr/>
        </p:nvSpPr>
        <p:spPr>
          <a:xfrm>
            <a:off x="3443733" y="3178135"/>
            <a:ext cx="118150" cy="118150"/>
          </a:xfrm>
          <a:prstGeom prst="arc">
            <a:avLst>
              <a:gd name="adj1" fmla="val 16200000"/>
              <a:gd name="adj2" fmla="val 12077858"/>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a:off x="3285113" y="3865394"/>
            <a:ext cx="1606398" cy="1606398"/>
          </a:xfrm>
          <a:prstGeom prst="arc">
            <a:avLst>
              <a:gd name="adj1" fmla="val 16200000"/>
              <a:gd name="adj2" fmla="val 12077858"/>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5505008" y="4464448"/>
            <a:ext cx="2254592" cy="400110"/>
          </a:xfrm>
          <a:prstGeom prst="rect">
            <a:avLst/>
          </a:prstGeom>
          <a:noFill/>
        </p:spPr>
        <p:txBody>
          <a:bodyPr wrap="none" rtlCol="0">
            <a:spAutoFit/>
          </a:bodyPr>
          <a:lstStyle/>
          <a:p>
            <a:r>
              <a:rPr lang="en-US" sz="2000" dirty="0" smtClean="0"/>
              <a:t>Velocity gradient, G</a:t>
            </a:r>
            <a:endParaRPr lang="en-US" sz="2000" dirty="0"/>
          </a:p>
        </p:txBody>
      </p:sp>
      <p:cxnSp>
        <p:nvCxnSpPr>
          <p:cNvPr id="25" name="Straight Arrow Connector 24"/>
          <p:cNvCxnSpPr/>
          <p:nvPr/>
        </p:nvCxnSpPr>
        <p:spPr>
          <a:xfrm flipV="1">
            <a:off x="3733708" y="3290067"/>
            <a:ext cx="914400" cy="0"/>
          </a:xfrm>
          <a:prstGeom prst="straightConnector1">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2212993" y="2049865"/>
                <a:ext cx="2678518" cy="734304"/>
              </a:xfrm>
              <a:prstGeom prst="rect">
                <a:avLst/>
              </a:prstGeom>
              <a:noFill/>
            </p:spPr>
            <p:txBody>
              <a:bodyPr wrap="square" rtlCol="0">
                <a:spAutoFit/>
              </a:bodyPr>
              <a:lstStyle/>
              <a:p>
                <a:r>
                  <a:rPr lang="en-US" sz="2000" dirty="0" smtClean="0"/>
                  <a:t>Rotational velocity of top of large particle,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𝑟</m:t>
                            </m:r>
                          </m:e>
                          <m:sub>
                            <m:r>
                              <a:rPr lang="en-US" sz="2000">
                                <a:latin typeface="Cambria Math"/>
                              </a:rPr>
                              <m:t>1</m:t>
                            </m:r>
                          </m:sub>
                        </m:sSub>
                      </m:sub>
                    </m:sSub>
                  </m:oMath>
                </a14:m>
                <a:endParaRPr lang="en-US" sz="20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212993" y="2049865"/>
                <a:ext cx="2678518" cy="734304"/>
              </a:xfrm>
              <a:prstGeom prst="rect">
                <a:avLst/>
              </a:prstGeom>
              <a:blipFill rotWithShape="1">
                <a:blip r:embed="rId4"/>
                <a:stretch>
                  <a:fillRect l="-2278" t="-4132" b="-9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023314" y="1563353"/>
                <a:ext cx="2620857" cy="746295"/>
              </a:xfrm>
              <a:prstGeom prst="rect">
                <a:avLst/>
              </a:prstGeom>
              <a:noFill/>
            </p:spPr>
            <p:txBody>
              <a:bodyPr wrap="square" rtlCol="0">
                <a:spAutoFit/>
              </a:bodyPr>
              <a:lstStyle/>
              <a:p>
                <a:r>
                  <a:rPr lang="en-US" sz="2000" dirty="0" smtClean="0"/>
                  <a:t>Translational velocity of small particle,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𝑡</m:t>
                            </m:r>
                          </m:e>
                          <m:sub>
                            <m:r>
                              <a:rPr lang="en-US" sz="2000" b="0" i="0" smtClean="0">
                                <a:latin typeface="Cambria Math"/>
                              </a:rPr>
                              <m:t>2</m:t>
                            </m:r>
                          </m:sub>
                        </m:sSub>
                      </m:sub>
                    </m:sSub>
                  </m:oMath>
                </a14:m>
                <a:endParaRPr lang="en-US" sz="2000" dirty="0"/>
              </a:p>
            </p:txBody>
          </p:sp>
        </mc:Choice>
        <mc:Fallback xmlns="">
          <p:sp>
            <p:nvSpPr>
              <p:cNvPr id="37" name="TextBox 36"/>
              <p:cNvSpPr txBox="1">
                <a:spLocks noRot="1" noChangeAspect="1" noMove="1" noResize="1" noEditPoints="1" noAdjustHandles="1" noChangeArrowheads="1" noChangeShapeType="1" noTextEdit="1"/>
              </p:cNvSpPr>
              <p:nvPr/>
            </p:nvSpPr>
            <p:spPr>
              <a:xfrm>
                <a:off x="6023314" y="1563353"/>
                <a:ext cx="2620857" cy="746295"/>
              </a:xfrm>
              <a:prstGeom prst="rect">
                <a:avLst/>
              </a:prstGeom>
              <a:blipFill rotWithShape="1">
                <a:blip r:embed="rId5"/>
                <a:stretch>
                  <a:fillRect l="-2326" t="-4065" b="-8130"/>
                </a:stretch>
              </a:blipFill>
            </p:spPr>
            <p:txBody>
              <a:bodyPr/>
              <a:lstStyle/>
              <a:p>
                <a:r>
                  <a:rPr lang="en-US">
                    <a:noFill/>
                  </a:rPr>
                  <a:t> </a:t>
                </a:r>
              </a:p>
            </p:txBody>
          </p:sp>
        </mc:Fallback>
      </mc:AlternateContent>
      <p:cxnSp>
        <p:nvCxnSpPr>
          <p:cNvPr id="41" name="Straight Arrow Connector 40"/>
          <p:cNvCxnSpPr/>
          <p:nvPr/>
        </p:nvCxnSpPr>
        <p:spPr>
          <a:xfrm>
            <a:off x="3727962" y="2985001"/>
            <a:ext cx="1828800" cy="0"/>
          </a:xfrm>
          <a:prstGeom prst="straightConnector1">
            <a:avLst/>
          </a:prstGeom>
          <a:ln w="38100">
            <a:solidFill>
              <a:srgbClr val="00541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6" idx="2"/>
          </p:cNvCxnSpPr>
          <p:nvPr/>
        </p:nvCxnSpPr>
        <p:spPr>
          <a:xfrm>
            <a:off x="3552252" y="2784169"/>
            <a:ext cx="266215" cy="45304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 name="Object 2"/>
          <p:cNvGraphicFramePr>
            <a:graphicFrameLocks noChangeAspect="1"/>
          </p:cNvGraphicFramePr>
          <p:nvPr>
            <p:extLst/>
          </p:nvPr>
        </p:nvGraphicFramePr>
        <p:xfrm>
          <a:off x="78233" y="3237209"/>
          <a:ext cx="2822005" cy="3535493"/>
        </p:xfrm>
        <a:graphic>
          <a:graphicData uri="http://schemas.openxmlformats.org/presentationml/2006/ole">
            <mc:AlternateContent xmlns:mc="http://schemas.openxmlformats.org/markup-compatibility/2006">
              <mc:Choice xmlns:v="urn:schemas-microsoft-com:vml" Requires="v">
                <p:oleObj spid="_x0000_s2303000" name="Equation" r:id="rId6" imgW="3365280" imgH="4216320" progId="Equation.DSMT4">
                  <p:embed/>
                </p:oleObj>
              </mc:Choice>
              <mc:Fallback>
                <p:oleObj name="Equation" r:id="rId6" imgW="3365280" imgH="4216320" progId="Equation.DSMT4">
                  <p:embed/>
                  <p:pic>
                    <p:nvPicPr>
                      <p:cNvPr id="3" name="Object 2"/>
                      <p:cNvPicPr>
                        <a:picLocks noChangeAspect="1" noChangeArrowheads="1"/>
                      </p:cNvPicPr>
                      <p:nvPr/>
                    </p:nvPicPr>
                    <p:blipFill>
                      <a:blip r:embed="rId7"/>
                      <a:srcRect/>
                      <a:stretch>
                        <a:fillRect/>
                      </a:stretch>
                    </p:blipFill>
                    <p:spPr bwMode="auto">
                      <a:xfrm>
                        <a:off x="78233" y="3237209"/>
                        <a:ext cx="2822005" cy="3535493"/>
                      </a:xfrm>
                      <a:prstGeom prst="rect">
                        <a:avLst/>
                      </a:prstGeom>
                      <a:noFill/>
                      <a:ln>
                        <a:noFill/>
                      </a:ln>
                    </p:spPr>
                  </p:pic>
                </p:oleObj>
              </mc:Fallback>
            </mc:AlternateContent>
          </a:graphicData>
        </a:graphic>
      </p:graphicFrame>
      <p:cxnSp>
        <p:nvCxnSpPr>
          <p:cNvPr id="31" name="Straight Arrow Connector 30"/>
          <p:cNvCxnSpPr/>
          <p:nvPr/>
        </p:nvCxnSpPr>
        <p:spPr>
          <a:xfrm flipH="1">
            <a:off x="5368472" y="3322497"/>
            <a:ext cx="182880" cy="0"/>
          </a:xfrm>
          <a:prstGeom prst="straightConnector1">
            <a:avLst/>
          </a:prstGeom>
          <a:ln w="38100">
            <a:solidFill>
              <a:srgbClr val="00541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6023314" y="2277115"/>
                <a:ext cx="3048616" cy="734304"/>
              </a:xfrm>
              <a:prstGeom prst="rect">
                <a:avLst/>
              </a:prstGeom>
              <a:noFill/>
            </p:spPr>
            <p:txBody>
              <a:bodyPr wrap="square" rtlCol="0">
                <a:spAutoFit/>
              </a:bodyPr>
              <a:lstStyle/>
              <a:p>
                <a:r>
                  <a:rPr lang="en-US" sz="2000" dirty="0" smtClean="0"/>
                  <a:t>Rotational velocity of bottom of small particle,</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𝑟</m:t>
                            </m:r>
                          </m:e>
                          <m:sub>
                            <m:r>
                              <a:rPr lang="en-US" sz="2000">
                                <a:latin typeface="Cambria Math"/>
                              </a:rPr>
                              <m:t>2</m:t>
                            </m:r>
                          </m:sub>
                        </m:sSub>
                      </m:sub>
                    </m:sSub>
                  </m:oMath>
                </a14:m>
                <a:endParaRPr lang="en-US" sz="20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023314" y="2277115"/>
                <a:ext cx="3048616" cy="734304"/>
              </a:xfrm>
              <a:prstGeom prst="rect">
                <a:avLst/>
              </a:prstGeom>
              <a:blipFill rotWithShape="1">
                <a:blip r:embed="rId8"/>
                <a:stretch>
                  <a:fillRect l="-2000" t="-4167" b="-10833"/>
                </a:stretch>
              </a:blipFill>
            </p:spPr>
            <p:txBody>
              <a:bodyPr/>
              <a:lstStyle/>
              <a:p>
                <a:r>
                  <a:rPr lang="en-US">
                    <a:noFill/>
                  </a:rPr>
                  <a:t> </a:t>
                </a:r>
              </a:p>
            </p:txBody>
          </p:sp>
        </mc:Fallback>
      </mc:AlternateContent>
      <p:sp>
        <p:nvSpPr>
          <p:cNvPr id="42" name="TextBox 41"/>
          <p:cNvSpPr txBox="1"/>
          <p:nvPr/>
        </p:nvSpPr>
        <p:spPr>
          <a:xfrm>
            <a:off x="3922744" y="4433671"/>
            <a:ext cx="364202" cy="523220"/>
          </a:xfrm>
          <a:prstGeom prst="rect">
            <a:avLst/>
          </a:prstGeom>
          <a:noFill/>
        </p:spPr>
        <p:txBody>
          <a:bodyPr wrap="none" rtlCol="0">
            <a:spAutoFit/>
          </a:bodyPr>
          <a:lstStyle/>
          <a:p>
            <a:r>
              <a:rPr lang="en-US" dirty="0" smtClean="0"/>
              <a:t>1</a:t>
            </a:r>
            <a:endParaRPr lang="en-US" dirty="0"/>
          </a:p>
        </p:txBody>
      </p:sp>
      <p:sp>
        <p:nvSpPr>
          <p:cNvPr id="46" name="TextBox 45"/>
          <p:cNvSpPr txBox="1"/>
          <p:nvPr/>
        </p:nvSpPr>
        <p:spPr>
          <a:xfrm>
            <a:off x="2993884" y="2943787"/>
            <a:ext cx="364202" cy="523220"/>
          </a:xfrm>
          <a:prstGeom prst="rect">
            <a:avLst/>
          </a:prstGeom>
          <a:noFill/>
        </p:spPr>
        <p:txBody>
          <a:bodyPr wrap="none" rtlCol="0">
            <a:spAutoFit/>
          </a:bodyPr>
          <a:lstStyle/>
          <a:p>
            <a:r>
              <a:rPr lang="en-US" dirty="0" smtClean="0"/>
              <a:t>2</a:t>
            </a:r>
            <a:endParaRPr lang="en-US" dirty="0"/>
          </a:p>
        </p:txBody>
      </p:sp>
      <p:graphicFrame>
        <p:nvGraphicFramePr>
          <p:cNvPr id="52" name="Object 51"/>
          <p:cNvGraphicFramePr>
            <a:graphicFrameLocks noChangeAspect="1"/>
          </p:cNvGraphicFramePr>
          <p:nvPr>
            <p:extLst/>
          </p:nvPr>
        </p:nvGraphicFramePr>
        <p:xfrm>
          <a:off x="4790546" y="3156585"/>
          <a:ext cx="457200" cy="279400"/>
        </p:xfrm>
        <a:graphic>
          <a:graphicData uri="http://schemas.openxmlformats.org/presentationml/2006/ole">
            <mc:AlternateContent xmlns:mc="http://schemas.openxmlformats.org/markup-compatibility/2006">
              <mc:Choice xmlns:v="urn:schemas-microsoft-com:vml" Requires="v">
                <p:oleObj spid="_x0000_s2303001" name="Equation" r:id="rId9" imgW="457200" imgH="279360" progId="Equation.DSMT4">
                  <p:embed/>
                </p:oleObj>
              </mc:Choice>
              <mc:Fallback>
                <p:oleObj name="Equation" r:id="rId9" imgW="457200" imgH="279360" progId="Equation.DSMT4">
                  <p:embed/>
                  <p:pic>
                    <p:nvPicPr>
                      <p:cNvPr id="52" name="Object 51"/>
                      <p:cNvPicPr>
                        <a:picLocks noChangeAspect="1" noChangeArrowheads="1"/>
                      </p:cNvPicPr>
                      <p:nvPr/>
                    </p:nvPicPr>
                    <p:blipFill>
                      <a:blip r:embed="rId10"/>
                      <a:srcRect/>
                      <a:stretch>
                        <a:fillRect/>
                      </a:stretch>
                    </p:blipFill>
                    <p:spPr bwMode="auto">
                      <a:xfrm>
                        <a:off x="4790546" y="3156585"/>
                        <a:ext cx="4572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 name="Freeform 61"/>
          <p:cNvSpPr/>
          <p:nvPr/>
        </p:nvSpPr>
        <p:spPr>
          <a:xfrm>
            <a:off x="5562600" y="1964267"/>
            <a:ext cx="497327" cy="999066"/>
          </a:xfrm>
          <a:custGeom>
            <a:avLst/>
            <a:gdLst>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 name="connsiteX0" fmla="*/ 626533 w 626533"/>
              <a:gd name="connsiteY0" fmla="*/ 0 h 1001609"/>
              <a:gd name="connsiteX1" fmla="*/ 0 w 626533"/>
              <a:gd name="connsiteY1" fmla="*/ 999066 h 1001609"/>
              <a:gd name="connsiteX0" fmla="*/ 626533 w 626533"/>
              <a:gd name="connsiteY0" fmla="*/ 0 h 999066"/>
              <a:gd name="connsiteX1" fmla="*/ 0 w 626533"/>
              <a:gd name="connsiteY1" fmla="*/ 999066 h 999066"/>
            </a:gdLst>
            <a:ahLst/>
            <a:cxnLst>
              <a:cxn ang="0">
                <a:pos x="connsiteX0" y="connsiteY0"/>
              </a:cxn>
              <a:cxn ang="0">
                <a:pos x="connsiteX1" y="connsiteY1"/>
              </a:cxn>
            </a:cxnLst>
            <a:rect l="l" t="t" r="r" b="b"/>
            <a:pathLst>
              <a:path w="626533" h="999066">
                <a:moveTo>
                  <a:pt x="626533" y="0"/>
                </a:moveTo>
                <a:cubicBezTo>
                  <a:pt x="189089" y="155222"/>
                  <a:pt x="767645" y="547510"/>
                  <a:pt x="0" y="99906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562600" y="2644267"/>
            <a:ext cx="497327" cy="679414"/>
          </a:xfrm>
          <a:custGeom>
            <a:avLst/>
            <a:gdLst>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 name="connsiteX0" fmla="*/ 626533 w 626533"/>
              <a:gd name="connsiteY0" fmla="*/ 0 h 1001609"/>
              <a:gd name="connsiteX1" fmla="*/ 0 w 626533"/>
              <a:gd name="connsiteY1" fmla="*/ 999066 h 1001609"/>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Lst>
            <a:ahLst/>
            <a:cxnLst>
              <a:cxn ang="0">
                <a:pos x="connsiteX0" y="connsiteY0"/>
              </a:cxn>
              <a:cxn ang="0">
                <a:pos x="connsiteX1" y="connsiteY1"/>
              </a:cxn>
            </a:cxnLst>
            <a:rect l="l" t="t" r="r" b="b"/>
            <a:pathLst>
              <a:path w="626533" h="999066">
                <a:moveTo>
                  <a:pt x="626533" y="0"/>
                </a:moveTo>
                <a:cubicBezTo>
                  <a:pt x="413081" y="105423"/>
                  <a:pt x="767645" y="547510"/>
                  <a:pt x="0" y="99906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3600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smtClean="0"/>
              <a:t>Mechanical Design: mixing with paddles</a:t>
            </a:r>
            <a:endParaRPr lang="en-US" dirty="0"/>
          </a:p>
        </p:txBody>
      </p:sp>
      <p:graphicFrame>
        <p:nvGraphicFramePr>
          <p:cNvPr id="532482" name="Object 2">
            <a:hlinkClick r:id="" action="ppaction://ole?verb=0"/>
          </p:cNvPr>
          <p:cNvGraphicFramePr>
            <a:graphicFrameLocks/>
          </p:cNvGraphicFramePr>
          <p:nvPr>
            <p:extLst>
              <p:ext uri="{D42A27DB-BD31-4B8C-83A1-F6EECF244321}">
                <p14:modId xmlns:p14="http://schemas.microsoft.com/office/powerpoint/2010/main" val="3182773439"/>
              </p:ext>
            </p:extLst>
          </p:nvPr>
        </p:nvGraphicFramePr>
        <p:xfrm>
          <a:off x="2335876" y="4455657"/>
          <a:ext cx="3578514" cy="1529513"/>
        </p:xfrm>
        <a:graphic>
          <a:graphicData uri="http://schemas.openxmlformats.org/presentationml/2006/ole">
            <mc:AlternateContent xmlns:mc="http://schemas.openxmlformats.org/markup-compatibility/2006">
              <mc:Choice xmlns:v="urn:schemas-microsoft-com:vml" Requires="v">
                <p:oleObj spid="_x0000_s533125" name="Equation" r:id="rId3" imgW="2158920" imgH="901440" progId="Equation.DSMT4">
                  <p:embed/>
                </p:oleObj>
              </mc:Choice>
              <mc:Fallback>
                <p:oleObj name="Equation" r:id="rId3" imgW="2158920" imgH="901440" progId="Equation.DSMT4">
                  <p:embed/>
                  <p:pic>
                    <p:nvPicPr>
                      <p:cNvPr id="0" name="Picture 2"/>
                      <p:cNvPicPr>
                        <a:picLocks noChangeArrowheads="1"/>
                      </p:cNvPicPr>
                      <p:nvPr/>
                    </p:nvPicPr>
                    <p:blipFill>
                      <a:blip r:embed="rId4"/>
                      <a:srcRect/>
                      <a:stretch>
                        <a:fillRect/>
                      </a:stretch>
                    </p:blipFill>
                    <p:spPr bwMode="auto">
                      <a:xfrm>
                        <a:off x="2335876" y="4455657"/>
                        <a:ext cx="3578514" cy="152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 name="TextBox 4"/>
          <p:cNvSpPr txBox="1"/>
          <p:nvPr/>
        </p:nvSpPr>
        <p:spPr>
          <a:xfrm rot="18911370">
            <a:off x="2111433" y="3624385"/>
            <a:ext cx="2908168" cy="523220"/>
          </a:xfrm>
          <a:prstGeom prst="rect">
            <a:avLst/>
          </a:prstGeom>
          <a:noFill/>
        </p:spPr>
        <p:txBody>
          <a:bodyPr wrap="none" rtlCol="0">
            <a:spAutoFit/>
          </a:bodyPr>
          <a:lstStyle/>
          <a:p>
            <a:r>
              <a:rPr lang="en-US" dirty="0" smtClean="0"/>
              <a:t>“velocity gradient”</a:t>
            </a:r>
            <a:endParaRPr lang="en-US" dirty="0"/>
          </a:p>
        </p:txBody>
      </p:sp>
      <p:sp>
        <p:nvSpPr>
          <p:cNvPr id="6" name="TextBox 5"/>
          <p:cNvSpPr txBox="1"/>
          <p:nvPr/>
        </p:nvSpPr>
        <p:spPr>
          <a:xfrm rot="18911370">
            <a:off x="3694457" y="3192125"/>
            <a:ext cx="2518575" cy="523220"/>
          </a:xfrm>
          <a:prstGeom prst="rect">
            <a:avLst/>
          </a:prstGeom>
          <a:noFill/>
        </p:spPr>
        <p:txBody>
          <a:bodyPr wrap="none" rtlCol="0">
            <a:spAutoFit/>
          </a:bodyPr>
          <a:lstStyle/>
          <a:p>
            <a:r>
              <a:rPr lang="en-US" dirty="0" smtClean="0"/>
              <a:t>Drag coefficient</a:t>
            </a:r>
            <a:endParaRPr lang="en-US" dirty="0"/>
          </a:p>
        </p:txBody>
      </p:sp>
      <p:sp>
        <p:nvSpPr>
          <p:cNvPr id="7" name="TextBox 6"/>
          <p:cNvSpPr txBox="1"/>
          <p:nvPr/>
        </p:nvSpPr>
        <p:spPr>
          <a:xfrm rot="18911370">
            <a:off x="4109744" y="2851304"/>
            <a:ext cx="3799438" cy="523220"/>
          </a:xfrm>
          <a:prstGeom prst="rect">
            <a:avLst/>
          </a:prstGeom>
          <a:noFill/>
        </p:spPr>
        <p:txBody>
          <a:bodyPr wrap="none" rtlCol="0">
            <a:spAutoFit/>
          </a:bodyPr>
          <a:lstStyle/>
          <a:p>
            <a:r>
              <a:rPr lang="en-US" dirty="0" smtClean="0"/>
              <a:t>Projected area of paddles</a:t>
            </a:r>
            <a:endParaRPr lang="en-US" dirty="0"/>
          </a:p>
        </p:txBody>
      </p:sp>
      <p:sp>
        <p:nvSpPr>
          <p:cNvPr id="8" name="TextBox 7"/>
          <p:cNvSpPr txBox="1"/>
          <p:nvPr/>
        </p:nvSpPr>
        <p:spPr>
          <a:xfrm rot="18911370">
            <a:off x="5002686" y="2629660"/>
            <a:ext cx="4192997" cy="954107"/>
          </a:xfrm>
          <a:prstGeom prst="rect">
            <a:avLst/>
          </a:prstGeom>
          <a:noFill/>
        </p:spPr>
        <p:txBody>
          <a:bodyPr wrap="square" rtlCol="0">
            <a:spAutoFit/>
          </a:bodyPr>
          <a:lstStyle/>
          <a:p>
            <a:r>
              <a:rPr lang="en-US" dirty="0" smtClean="0"/>
              <a:t>Ratio of relative to </a:t>
            </a:r>
            <a:br>
              <a:rPr lang="en-US" dirty="0" smtClean="0"/>
            </a:br>
            <a:r>
              <a:rPr lang="en-US" dirty="0" smtClean="0"/>
              <a:t>absolute velocity of paddles</a:t>
            </a:r>
            <a:endParaRPr lang="en-US" dirty="0"/>
          </a:p>
        </p:txBody>
      </p:sp>
      <p:sp>
        <p:nvSpPr>
          <p:cNvPr id="9" name="TextBox 8"/>
          <p:cNvSpPr txBox="1"/>
          <p:nvPr/>
        </p:nvSpPr>
        <p:spPr>
          <a:xfrm rot="650923">
            <a:off x="4552950" y="6107560"/>
            <a:ext cx="2464136" cy="523220"/>
          </a:xfrm>
          <a:prstGeom prst="rect">
            <a:avLst/>
          </a:prstGeom>
          <a:noFill/>
        </p:spPr>
        <p:txBody>
          <a:bodyPr wrap="none" rtlCol="0">
            <a:spAutoFit/>
          </a:bodyPr>
          <a:lstStyle/>
          <a:p>
            <a:r>
              <a:rPr lang="en-US" dirty="0" smtClean="0"/>
              <a:t>Reactor volume</a:t>
            </a:r>
            <a:endParaRPr lang="en-US" dirty="0"/>
          </a:p>
        </p:txBody>
      </p:sp>
      <p:graphicFrame>
        <p:nvGraphicFramePr>
          <p:cNvPr id="532483" name="Object 3"/>
          <p:cNvGraphicFramePr>
            <a:graphicFrameLocks noChangeAspect="1"/>
          </p:cNvGraphicFramePr>
          <p:nvPr/>
        </p:nvGraphicFramePr>
        <p:xfrm>
          <a:off x="1043478" y="6421999"/>
          <a:ext cx="1054100" cy="381000"/>
        </p:xfrm>
        <a:graphic>
          <a:graphicData uri="http://schemas.openxmlformats.org/presentationml/2006/ole">
            <mc:AlternateContent xmlns:mc="http://schemas.openxmlformats.org/markup-compatibility/2006">
              <mc:Choice xmlns:v="urn:schemas-microsoft-com:vml" Requires="v">
                <p:oleObj spid="_x0000_s533126" name="Equation" r:id="rId5" imgW="1054080" imgH="380880" progId="Equation.DSMT4">
                  <p:embed/>
                </p:oleObj>
              </mc:Choice>
              <mc:Fallback>
                <p:oleObj name="Equation" r:id="rId5" imgW="1054080" imgH="38088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478" y="6421999"/>
                        <a:ext cx="1054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2" name="Straight Connector 11"/>
          <p:cNvCxnSpPr/>
          <p:nvPr/>
        </p:nvCxnSpPr>
        <p:spPr bwMode="auto">
          <a:xfrm rot="5400000">
            <a:off x="5993476" y="3167149"/>
            <a:ext cx="1637608" cy="1620982"/>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p:nvPr/>
        </p:nvCxnSpPr>
        <p:spPr bwMode="auto">
          <a:xfrm rot="10800000" flipV="1">
            <a:off x="5403274" y="4813069"/>
            <a:ext cx="590203" cy="133004"/>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p:nvPr/>
        </p:nvCxnSpPr>
        <p:spPr bwMode="auto">
          <a:xfrm rot="10800000" flipV="1">
            <a:off x="5153891" y="4375264"/>
            <a:ext cx="368532" cy="313113"/>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06.5"/>
  <p:tag name="ORIGINALWIDTH" val="432.75"/>
  <p:tag name="LATEXADDIN" val="\documentclass{article}&#10;\usepackage{amsmath}&#10;\pagestyle{empty}&#10;\begin{document}&#10;&#10;$\varepsilon  = \nu {G^2}$&#10;&#10;&#10;\end{document}"/>
  <p:tag name="IGUANATEXSIZE" val="30"/>
  <p:tag name="IGUANATEXCURSOR" val="107"/>
  <p:tag name="TRANSPARENCY" val="True"/>
  <p:tag name="FILENAME" val=""/>
  <p:tag name="LATEXENGINEID" val="0"/>
  <p:tag name="TEMPFOLDER" val="c:\temp\"/>
  <p:tag name="LATEXFORMHEIGHT" val="312"/>
  <p:tag name="LATEXFORMWIDTH" val="384"/>
  <p:tag name="LATEXFORMWRAP" val="Fals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2170.229"/>
  <p:tag name="LATEXADDIN" val="\documentclass{article}&#10;\usepackage{amsmath}&#10;\pagestyle{empty}&#10;\begin{document}&#10;$\alpha_{CoagCoag} =\left [\Gamma_{CoagClay}\left (1-\Gamma_{HACoag}\right )\right ]^{2}$&#10;&#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alpha_{CoagHA} =2\left [\Gamma_{CoagClay}\left (1-\Gamma_{HACoag}\right )\right ]\Gamma_{CoagClay}\Gamma_{HACoag}$&#10;&#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3.487"/>
  <p:tag name="LATEXADDIN" val="\documentclass{article}&#10;\usepackage{amsmath}&#10;\pagestyle{empty}&#10;\begin{document}&#10;$\alpha = \alpha_{ClayCoag}+\alpha_{CoagCoag}+\alpha_{CoagHA}$&#10;&#10;&#10;\end{document}"/>
  <p:tag name="IGUANATEXSIZE" val="24"/>
  <p:tag name="IGUANATEXCURSOR" val="138"/>
  <p:tag name="TRANSPARENCY" val="Fals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50"/>
  <p:tag name="ORIGINALWIDTH" val="468.75"/>
  <p:tag name="LATEXADDIN" val="\documentclass{article}&#10;\usepackage{amsmath}&#10;\pagestyle{empty}&#10;\begin{document}&#10;&#10;$G = \sqrt {\frac{\varepsilon }{\nu }}$&#10;&#10;&#10;\end{document}"/>
  <p:tag name="IGUANATEXSIZE" val="3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96.5274"/>
  <p:tag name="ORIGINALWIDTH" val="964.6346"/>
  <p:tag name="LATEXADDIN" val="\documentclass{article}&#10;\usepackage{amsmath}&#10;\pagestyle{empty}&#10;\begin{document}&#10;&#10;$\varepsilon _{Max} = \frac{{\left( {\Pi _{Plate}}V \right)}^3}{W_{Plate}}$&#10;&#10;&#10;\end{document}"/>
  <p:tag name="IGUANATEXSIZE" val="20"/>
  <p:tag name="IGUANATEXCURSOR" val="156"/>
  <p:tag name="TRANSPARENCY" val="True"/>
  <p:tag name="FILENAME" val=""/>
  <p:tag name="LATEXENGINEID" val="1"/>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Gamma_{CoagClay}$&#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Gamma_{HACoag}$&#10;&#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7.4091"/>
  <p:tag name="LATEXADDIN" val="\documentclass{article}&#10;\usepackage{amsmath}&#10;\pagestyle{empty}&#10;\begin{document}&#10;$1-\Gamma_{CoagClay}$&#10;&#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Gamma_{CoagClay}\left ( 1-\Gamma_{HACoag} \right )$&#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Gamma_{CoagClay}\Gamma_{HACoag}$&#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alpha_{ClayCoag} =2\left(1-\Gamma_{CoagClay} \right)\left [\Gamma_{CoagClay}\left ( 1-\Gamma_{HACoag} \right )  \right ]$&#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221868</TotalTime>
  <Words>4146</Words>
  <Application>Microsoft Office PowerPoint</Application>
  <PresentationFormat>On-screen Show (4:3)</PresentationFormat>
  <Paragraphs>522</Paragraphs>
  <Slides>88</Slides>
  <Notes>34</Notes>
  <HiddenSlides>0</HiddenSlides>
  <MMClips>0</MMClips>
  <ScaleCrop>false</ScaleCrop>
  <HeadingPairs>
    <vt:vector size="10" baseType="variant">
      <vt:variant>
        <vt:lpstr>Fonts Used</vt:lpstr>
      </vt:variant>
      <vt:variant>
        <vt:i4>7</vt:i4>
      </vt:variant>
      <vt:variant>
        <vt:lpstr>Theme</vt:lpstr>
      </vt:variant>
      <vt:variant>
        <vt:i4>2</vt:i4>
      </vt:variant>
      <vt:variant>
        <vt:lpstr>Links</vt:lpstr>
      </vt:variant>
      <vt:variant>
        <vt:i4>5</vt:i4>
      </vt:variant>
      <vt:variant>
        <vt:lpstr>Embedded OLE Servers</vt:lpstr>
      </vt:variant>
      <vt:variant>
        <vt:i4>2</vt:i4>
      </vt:variant>
      <vt:variant>
        <vt:lpstr>Slide Titles</vt:lpstr>
      </vt:variant>
      <vt:variant>
        <vt:i4>88</vt:i4>
      </vt:variant>
    </vt:vector>
  </HeadingPairs>
  <TitlesOfParts>
    <vt:vector size="104" baseType="lpstr">
      <vt:lpstr>Arial</vt:lpstr>
      <vt:lpstr>Cambria Math</vt:lpstr>
      <vt:lpstr>Candara</vt:lpstr>
      <vt:lpstr>Helvetica</vt:lpstr>
      <vt:lpstr>Symbol</vt:lpstr>
      <vt:lpstr>Times New Roman</vt:lpstr>
      <vt:lpstr>Wingdings</vt:lpstr>
      <vt:lpstr>Lecture 4540 2015</vt:lpstr>
      <vt:lpstr>Lecture 4540 2016</vt:lpstr>
      <vt:lpstr>file:///C:\Users\mw24\Google%20Drive\Mathcad%2015%20files\Flocculation%20model%20diameter%20vs%20particle%20spacing.xmcd\Selection%20107%20655%20533%201062</vt:lpstr>
      <vt:lpstr>file:///C:\Users\mw24\Google%20Drive\Mathcad%2015%20files\Rapid%20mix%20exploration%202.xmcd\Selection%2043%20795%20408%201090</vt:lpstr>
      <vt:lpstr>file:///C:\Users\mw24\Google%20Drive\Mathcad%2015%20files\Rapid%20mix%20exploration%202.xmcd\Selection%20635%20843%201011%201130</vt:lpstr>
      <vt:lpstr>file:///C:\Users\mw24\Google%20Drive\Mathcad%2015%20files\FractalFlocModel.xmcd\Selection%2067%205067%20461%205346</vt:lpstr>
      <vt:lpstr>file:///C:\Users\mw24\Google%20Drive\Mathcad%2015%20files\Rapid%20mix%20exploration%202.xmcd\Selection%2051%207947%20380%208242</vt:lpstr>
      <vt:lpstr>Equation</vt:lpstr>
      <vt:lpstr>MathType 6.0 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Flocculation models based on geometry and stickiness of nanoparticles can predict performance</vt:lpstr>
      <vt:lpstr>Human hair is 50 mm in diameter</vt:lpstr>
      <vt:lpstr>Sizes of a few particles</vt:lpstr>
      <vt:lpstr>How much coagulant should we add?</vt:lpstr>
      <vt:lpstr>Dissolved organic matter (DOM) covers the coagulant nanoparticles </vt:lpstr>
      <vt:lpstr>PowerPoint Presentation</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Buoyant Density of Flocs </vt:lpstr>
      <vt:lpstr>Fractal Terminal Velocity Equations</vt:lpstr>
      <vt:lpstr>Floc Terminal Velocity</vt:lpstr>
      <vt:lpstr>Collision Model of the Flocculation Process</vt:lpstr>
      <vt:lpstr>Particle separation length scale (L)</vt:lpstr>
      <vt:lpstr>Comparison of classic and hypothesized collision models</vt:lpstr>
      <vt:lpstr>Classic Models: Relative velocity scales with diameter</vt:lpstr>
      <vt:lpstr>PowerPoint Presentation</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Coiled Tube Flocculation Residual Turbidity Analyzer</vt:lpstr>
      <vt:lpstr>Diameter Scaling</vt:lpstr>
      <vt:lpstr>Separation Distance Scaling</vt:lpstr>
      <vt:lpstr>Relative velocities appear to scale with average separation distance</vt:lpstr>
      <vt:lpstr>Floc model for viscous dominated collisions</vt:lpstr>
      <vt:lpstr>Model predictions?</vt:lpstr>
      <vt:lpstr>PowerPoint Presentation</vt:lpstr>
      <vt:lpstr>Predictions for required Gq also suggest that L scaling is correct</vt:lpstr>
      <vt:lpstr>Track surface area to assign probabilities to collisions</vt:lpstr>
      <vt:lpstr>There are 3 possible initial points of contact that can lead to attachment </vt:lpstr>
      <vt:lpstr>The flocculation model is far from complete </vt:lpstr>
      <vt:lpstr>4 major assumptions of the floc model</vt:lpstr>
      <vt:lpstr>Particle collisions appears to be dominated by viscous shear</vt:lpstr>
      <vt:lpstr>What does Gt mean?</vt:lpstr>
      <vt:lpstr>Fractal Flocculation Conclusions</vt:lpstr>
      <vt:lpstr>What is the model missing?</vt:lpstr>
      <vt:lpstr>Review</vt:lpstr>
      <vt:lpstr>Surface coverage (G) of clay by coagulant precipitate</vt:lpstr>
      <vt:lpstr>Surface coverage (G) &lt;&lt; 1 and small loss to reactor walls</vt:lpstr>
      <vt:lpstr>Even with simplified assumptions, including G complicates the analysis</vt:lpstr>
      <vt:lpstr>Solving for residual turbidity results in a complicated equation</vt:lpstr>
      <vt:lpstr>Floc Model Equations for G</vt:lpstr>
      <vt:lpstr>Ratio of clay surface area to total surface area (including reactor walls)</vt:lpstr>
      <vt:lpstr>Poisson distribution and coagulant loss to walls combined to get surface coverage </vt:lpstr>
      <vt:lpstr>Clay platelet geometry</vt:lpstr>
      <vt:lpstr>Clay platelet geometry</vt:lpstr>
      <vt:lpstr>Surface coverage of clay</vt:lpstr>
      <vt:lpstr>Solving for Coagulant Dose</vt:lpstr>
      <vt:lpstr>Loss of clay to reactor walls</vt:lpstr>
      <vt:lpstr>Effect of stacking and wall loss in a 10 cm diameter flocculator with 20 NTU</vt:lpstr>
      <vt:lpstr>Slow velocity through the annulus, Fast velocity at separation L</vt:lpstr>
      <vt:lpstr>CMFR model</vt:lpstr>
      <vt:lpstr> </vt:lpstr>
      <vt:lpstr>PowerPoint Presentation</vt:lpstr>
      <vt:lpstr>Comparison with Karen’s model</vt:lpstr>
      <vt:lpstr>Why might floc collision fail if the flocs are of very different sizes?</vt:lpstr>
      <vt:lpstr>Collision of two small flocs</vt:lpstr>
      <vt:lpstr>Collision of a small floc with a large floc</vt:lpstr>
      <vt:lpstr>Collision of a small floc with a large floc</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6682</cp:revision>
  <dcterms:created xsi:type="dcterms:W3CDTF">2009-05-27T15:44:15Z</dcterms:created>
  <dcterms:modified xsi:type="dcterms:W3CDTF">2017-10-30T14:50:38Z</dcterms:modified>
</cp:coreProperties>
</file>